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7" r:id="rId2"/>
    <p:sldId id="278" r:id="rId3"/>
    <p:sldId id="330" r:id="rId4"/>
    <p:sldId id="331" r:id="rId5"/>
    <p:sldId id="308" r:id="rId6"/>
    <p:sldId id="309" r:id="rId7"/>
    <p:sldId id="310" r:id="rId8"/>
    <p:sldId id="337" r:id="rId9"/>
    <p:sldId id="340" r:id="rId10"/>
    <p:sldId id="311" r:id="rId11"/>
    <p:sldId id="328" r:id="rId12"/>
    <p:sldId id="329" r:id="rId13"/>
    <p:sldId id="332" r:id="rId14"/>
    <p:sldId id="333" r:id="rId15"/>
    <p:sldId id="334" r:id="rId16"/>
    <p:sldId id="312" r:id="rId17"/>
    <p:sldId id="313" r:id="rId18"/>
    <p:sldId id="315" r:id="rId19"/>
    <p:sldId id="316" r:id="rId20"/>
    <p:sldId id="317" r:id="rId21"/>
    <p:sldId id="321" r:id="rId22"/>
    <p:sldId id="341" r:id="rId23"/>
    <p:sldId id="318" r:id="rId24"/>
    <p:sldId id="319" r:id="rId25"/>
    <p:sldId id="320" r:id="rId26"/>
    <p:sldId id="338" r:id="rId27"/>
    <p:sldId id="335" r:id="rId28"/>
    <p:sldId id="282" r:id="rId29"/>
    <p:sldId id="336" r:id="rId30"/>
    <p:sldId id="279" r:id="rId31"/>
    <p:sldId id="280" r:id="rId32"/>
    <p:sldId id="339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347" r:id="rId43"/>
    <p:sldId id="291" r:id="rId44"/>
    <p:sldId id="344" r:id="rId45"/>
    <p:sldId id="343" r:id="rId46"/>
    <p:sldId id="342" r:id="rId47"/>
    <p:sldId id="345" r:id="rId48"/>
    <p:sldId id="292" r:id="rId49"/>
    <p:sldId id="293" r:id="rId50"/>
    <p:sldId id="294" r:id="rId51"/>
    <p:sldId id="295" r:id="rId52"/>
    <p:sldId id="346" r:id="rId5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0719" autoAdjust="0"/>
  </p:normalViewPr>
  <p:slideViewPr>
    <p:cSldViewPr snapToGrid="0">
      <p:cViewPr varScale="1">
        <p:scale>
          <a:sx n="67" d="100"/>
          <a:sy n="67" d="100"/>
        </p:scale>
        <p:origin x="9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A202F-4299-479C-B15E-F143261314E2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C122-6047-4DF2-B658-83EED2B0EF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16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70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65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76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45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41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89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19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44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417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51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55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0110C-44BF-413A-8FA8-51FBC9510905}" type="datetimeFigureOut">
              <a:rPr lang="ru-RU" smtClean="0"/>
              <a:t>20.02.2026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6F2DD-97A6-4ADB-A4AD-00C5B7798F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13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mp"/><Relationship Id="rId3" Type="http://schemas.openxmlformats.org/officeDocument/2006/relationships/image" Target="../media/image39.tmp"/><Relationship Id="rId7" Type="http://schemas.openxmlformats.org/officeDocument/2006/relationships/image" Target="../media/image4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mp"/><Relationship Id="rId5" Type="http://schemas.openxmlformats.org/officeDocument/2006/relationships/image" Target="../media/image41.tmp"/><Relationship Id="rId10" Type="http://schemas.openxmlformats.org/officeDocument/2006/relationships/image" Target="../media/image46.tmp"/><Relationship Id="rId4" Type="http://schemas.openxmlformats.org/officeDocument/2006/relationships/image" Target="../media/image40.tmp"/><Relationship Id="rId9" Type="http://schemas.openxmlformats.org/officeDocument/2006/relationships/image" Target="../media/image45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mp"/><Relationship Id="rId5" Type="http://schemas.openxmlformats.org/officeDocument/2006/relationships/image" Target="../media/image50.tmp"/><Relationship Id="rId4" Type="http://schemas.openxmlformats.org/officeDocument/2006/relationships/image" Target="../media/image49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mp"/><Relationship Id="rId5" Type="http://schemas.openxmlformats.org/officeDocument/2006/relationships/image" Target="../media/image52.tmp"/><Relationship Id="rId4" Type="http://schemas.openxmlformats.org/officeDocument/2006/relationships/image" Target="../media/image50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7" Type="http://schemas.openxmlformats.org/officeDocument/2006/relationships/image" Target="../media/image69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mp"/><Relationship Id="rId5" Type="http://schemas.openxmlformats.org/officeDocument/2006/relationships/image" Target="../media/image67.tmp"/><Relationship Id="rId4" Type="http://schemas.openxmlformats.org/officeDocument/2006/relationships/image" Target="../media/image66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m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tmp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mp"/><Relationship Id="rId5" Type="http://schemas.openxmlformats.org/officeDocument/2006/relationships/image" Target="../media/image86.tmp"/><Relationship Id="rId4" Type="http://schemas.openxmlformats.org/officeDocument/2006/relationships/image" Target="../media/image85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mp"/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tmp"/><Relationship Id="rId5" Type="http://schemas.openxmlformats.org/officeDocument/2006/relationships/image" Target="../media/image91.tmp"/><Relationship Id="rId4" Type="http://schemas.openxmlformats.org/officeDocument/2006/relationships/image" Target="../media/image90.tm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tmp"/><Relationship Id="rId3" Type="http://schemas.openxmlformats.org/officeDocument/2006/relationships/image" Target="../media/image94.tmp"/><Relationship Id="rId7" Type="http://schemas.openxmlformats.org/officeDocument/2006/relationships/image" Target="../media/image97.tmp"/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tmp"/><Relationship Id="rId5" Type="http://schemas.openxmlformats.org/officeDocument/2006/relationships/image" Target="../media/image96.tmp"/><Relationship Id="rId4" Type="http://schemas.openxmlformats.org/officeDocument/2006/relationships/image" Target="../media/image95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tmp"/><Relationship Id="rId3" Type="http://schemas.openxmlformats.org/officeDocument/2006/relationships/image" Target="../media/image102.tmp"/><Relationship Id="rId7" Type="http://schemas.openxmlformats.org/officeDocument/2006/relationships/image" Target="../media/image106.tmp"/><Relationship Id="rId2" Type="http://schemas.openxmlformats.org/officeDocument/2006/relationships/image" Target="../media/image10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tmp"/><Relationship Id="rId5" Type="http://schemas.openxmlformats.org/officeDocument/2006/relationships/image" Target="../media/image104.tmp"/><Relationship Id="rId10" Type="http://schemas.openxmlformats.org/officeDocument/2006/relationships/image" Target="../media/image109.tmp"/><Relationship Id="rId4" Type="http://schemas.openxmlformats.org/officeDocument/2006/relationships/image" Target="../media/image103.tmp"/><Relationship Id="rId9" Type="http://schemas.openxmlformats.org/officeDocument/2006/relationships/image" Target="../media/image108.tm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tmp"/><Relationship Id="rId3" Type="http://schemas.openxmlformats.org/officeDocument/2006/relationships/image" Target="../media/image111.tmp"/><Relationship Id="rId7" Type="http://schemas.openxmlformats.org/officeDocument/2006/relationships/image" Target="../media/image115.tmp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tmp"/><Relationship Id="rId5" Type="http://schemas.openxmlformats.org/officeDocument/2006/relationships/image" Target="../media/image113.tmp"/><Relationship Id="rId10" Type="http://schemas.openxmlformats.org/officeDocument/2006/relationships/image" Target="../media/image118.tmp"/><Relationship Id="rId4" Type="http://schemas.openxmlformats.org/officeDocument/2006/relationships/image" Target="../media/image112.tmp"/><Relationship Id="rId9" Type="http://schemas.openxmlformats.org/officeDocument/2006/relationships/image" Target="../media/image117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mp"/><Relationship Id="rId7" Type="http://schemas.openxmlformats.org/officeDocument/2006/relationships/image" Target="../media/image121.tmp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tmp"/><Relationship Id="rId5" Type="http://schemas.openxmlformats.org/officeDocument/2006/relationships/image" Target="../media/image116.tmp"/><Relationship Id="rId4" Type="http://schemas.openxmlformats.org/officeDocument/2006/relationships/image" Target="../media/image119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tmp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tmp"/><Relationship Id="rId4" Type="http://schemas.openxmlformats.org/officeDocument/2006/relationships/image" Target="../media/image123.t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mp"/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mp"/><Relationship Id="rId2" Type="http://schemas.openxmlformats.org/officeDocument/2006/relationships/image" Target="../media/image128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mp"/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tmp"/><Relationship Id="rId4" Type="http://schemas.openxmlformats.org/officeDocument/2006/relationships/image" Target="../media/image132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tmp"/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tmp"/><Relationship Id="rId4" Type="http://schemas.openxmlformats.org/officeDocument/2006/relationships/image" Target="../media/image135.tm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mp"/><Relationship Id="rId7" Type="http://schemas.openxmlformats.org/officeDocument/2006/relationships/image" Target="../media/image142.tmp"/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tmp"/><Relationship Id="rId5" Type="http://schemas.openxmlformats.org/officeDocument/2006/relationships/image" Target="../media/image140.tmp"/><Relationship Id="rId4" Type="http://schemas.openxmlformats.org/officeDocument/2006/relationships/image" Target="../media/image139.tm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mp"/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tmp"/><Relationship Id="rId4" Type="http://schemas.openxmlformats.org/officeDocument/2006/relationships/image" Target="../media/image146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mp"/><Relationship Id="rId2" Type="http://schemas.openxmlformats.org/officeDocument/2006/relationships/image" Target="../media/image15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mp"/><Relationship Id="rId2" Type="http://schemas.openxmlformats.org/officeDocument/2006/relationships/image" Target="../media/image15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7" Type="http://schemas.openxmlformats.org/officeDocument/2006/relationships/image" Target="../media/image20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tmp"/><Relationship Id="rId2" Type="http://schemas.openxmlformats.org/officeDocument/2006/relationships/image" Target="../media/image158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mp"/><Relationship Id="rId2" Type="http://schemas.openxmlformats.org/officeDocument/2006/relationships/image" Target="../media/image16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mp"/><Relationship Id="rId3" Type="http://schemas.openxmlformats.org/officeDocument/2006/relationships/image" Target="../media/image22.tmp"/><Relationship Id="rId7" Type="http://schemas.openxmlformats.org/officeDocument/2006/relationships/image" Target="../media/image26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mp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E55AB-6FBF-B0C9-8397-B1AFFFCA70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Regression: optimization and data normalization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054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D1FC2-5873-E745-6BB3-993A0317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for quadratic function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A1FF41-C9ED-9004-FC8B-840FA0129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0" y="1456657"/>
            <a:ext cx="4513637" cy="8352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01A4F9-4409-10ED-8232-9DB3C857F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70" y="1647551"/>
            <a:ext cx="3007532" cy="5012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6CF861-81AB-E1EE-5A3F-E5CBE557F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52" y="1626286"/>
            <a:ext cx="1448071" cy="5012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CAAC36-5857-0D53-181E-94F1BC58E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80" y="2333752"/>
            <a:ext cx="2943581" cy="4484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D02E9C-7483-D787-C9BB-86F5F1157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44" y="2346684"/>
            <a:ext cx="1891720" cy="4484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8209C4-AF2E-422C-7DD6-FF85A6730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1" y="2980097"/>
            <a:ext cx="4029248" cy="33860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BB3FAA-3AF5-B037-FB1A-347D0CC96C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26" y="2858950"/>
            <a:ext cx="5191040" cy="34636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215449B-3FFF-8BBF-8F70-8F68DF6EE8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04" y="6273209"/>
            <a:ext cx="2416736" cy="43051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F69AB97-3EA7-A180-5DDE-F72FB1E13A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97" y="6271358"/>
            <a:ext cx="2381548" cy="43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96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3D729-2DFA-BC11-C1B8-F5C64802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as approximation model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63C829-9A64-3936-3962-6F4CD54D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6890"/>
            <a:ext cx="8170814" cy="8504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F2D395-7E57-7867-892E-9FDD5E458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43" y="2371053"/>
            <a:ext cx="1842181" cy="5969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CDE9E0-8497-274A-5ED0-D17A19106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2" y="3321338"/>
            <a:ext cx="8146681" cy="5969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089D03-34CB-D97C-4F86-2E1D6BCB5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171" y="3930542"/>
            <a:ext cx="4488332" cy="5178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47A75E-7698-398A-7BFC-9A38E1E71FCA}"/>
              </a:ext>
            </a:extLst>
          </p:cNvPr>
          <p:cNvSpPr txBox="1"/>
          <p:nvPr/>
        </p:nvSpPr>
        <p:spPr>
          <a:xfrm>
            <a:off x="886042" y="4855442"/>
            <a:ext cx="128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GD:</a:t>
            </a:r>
            <a:endParaRPr lang="ru-RU" sz="28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4BEB25-62E1-1F41-FFA7-6628830D3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09" y="4889232"/>
            <a:ext cx="1122048" cy="493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BDF876-EDE8-CC39-C94F-140DD5D1EF78}"/>
              </a:ext>
            </a:extLst>
          </p:cNvPr>
          <p:cNvSpPr txBox="1"/>
          <p:nvPr/>
        </p:nvSpPr>
        <p:spPr>
          <a:xfrm>
            <a:off x="886042" y="5454208"/>
            <a:ext cx="8810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case of poorly scaled functions we have a mismatch between function and its approximation model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307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3D729-2DFA-BC11-C1B8-F5C64802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optimizer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63C829-9A64-3936-3962-6F4CD54D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6890"/>
            <a:ext cx="8170814" cy="8504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F2D395-7E57-7867-892E-9FDD5E458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361" y="1753682"/>
            <a:ext cx="1842181" cy="59690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089D03-34CB-D97C-4F86-2E1D6BCB5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71" y="2393376"/>
            <a:ext cx="4488332" cy="5178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47A75E-7698-398A-7BFC-9A38E1E71FCA}"/>
              </a:ext>
            </a:extLst>
          </p:cNvPr>
          <p:cNvSpPr txBox="1"/>
          <p:nvPr/>
        </p:nvSpPr>
        <p:spPr>
          <a:xfrm>
            <a:off x="838200" y="3477538"/>
            <a:ext cx="1997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Newton: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3B3EFB-A663-FD2F-B19B-A78C01D5E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81" y="3230237"/>
            <a:ext cx="5708533" cy="1012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A96CFD-C251-3755-1B91-D42115F86AA9}"/>
              </a:ext>
            </a:extLst>
          </p:cNvPr>
          <p:cNvSpPr txBox="1"/>
          <p:nvPr/>
        </p:nvSpPr>
        <p:spPr>
          <a:xfrm>
            <a:off x="838200" y="4959590"/>
            <a:ext cx="2479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Newton iterate:</a:t>
            </a: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C869AE-DDEE-DF70-28C9-651BF50DF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52" y="4954043"/>
            <a:ext cx="5894493" cy="618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302E46-7816-1A2C-6324-B8A5D8323DEF}"/>
              </a:ext>
            </a:extLst>
          </p:cNvPr>
          <p:cNvSpPr txBox="1"/>
          <p:nvPr/>
        </p:nvSpPr>
        <p:spPr>
          <a:xfrm>
            <a:off x="8535814" y="3477538"/>
            <a:ext cx="252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Hessian matrix</a:t>
            </a:r>
            <a:endParaRPr lang="ru-RU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B94FE-20E9-A6EB-7913-C1BF248F5ECC}"/>
              </a:ext>
            </a:extLst>
          </p:cNvPr>
          <p:cNvSpPr txBox="1"/>
          <p:nvPr/>
        </p:nvSpPr>
        <p:spPr>
          <a:xfrm>
            <a:off x="838200" y="4217313"/>
            <a:ext cx="796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Hessian matrix helps in function curvature estimation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DB181-184E-50F4-B80A-EB6C1ECFFDD7}"/>
              </a:ext>
            </a:extLst>
          </p:cNvPr>
          <p:cNvSpPr txBox="1"/>
          <p:nvPr/>
        </p:nvSpPr>
        <p:spPr>
          <a:xfrm>
            <a:off x="838200" y="5689920"/>
            <a:ext cx="11029335" cy="94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quadratic function Newton method converges in one iteration regardless of the condition number (scaling) of the function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40322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2DC1B-336C-4430-689F-374436D6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Rosenbrock function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38A2EF-05CD-C095-3F2C-1BC4941FD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26" y="2346514"/>
            <a:ext cx="8280031" cy="43667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B50B70-E3A1-BB67-0153-FDDCE4456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9" y="1494057"/>
            <a:ext cx="5352993" cy="7013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A1383B-11CB-C571-9A86-5F7ACB486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04" y="1571510"/>
            <a:ext cx="1915413" cy="4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78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D92FF-DB98-1C8E-0E07-56033A60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C3A2F-D169-A6B8-D9F4-4F2E8FCB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Rosenbrock function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6320CD-969A-2296-8899-F2E3D61ED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46" y="2423242"/>
            <a:ext cx="6100585" cy="4062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D6C01-0978-3569-8E18-177FF2EAD02C}"/>
              </a:ext>
            </a:extLst>
          </p:cNvPr>
          <p:cNvSpPr txBox="1"/>
          <p:nvPr/>
        </p:nvSpPr>
        <p:spPr>
          <a:xfrm>
            <a:off x="873092" y="1533745"/>
            <a:ext cx="5928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vs. Newton for Rosenbrock function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515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3DBC4-B344-C73C-7360-E833DD060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C5BED-144F-7132-5C50-9A6C6D3F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Rosenbrock function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E3E92-6332-F810-FF4B-7B24A7C5CDB2}"/>
              </a:ext>
            </a:extLst>
          </p:cNvPr>
          <p:cNvSpPr txBox="1"/>
          <p:nvPr/>
        </p:nvSpPr>
        <p:spPr>
          <a:xfrm>
            <a:off x="2266078" y="6268678"/>
            <a:ext cx="2134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trajectory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F27A9-327F-806F-8C81-A0F0746E2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82" y="1353157"/>
            <a:ext cx="4903546" cy="48634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64079B-C628-7E45-7EB6-BDAD2A2A3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17" y="1353157"/>
            <a:ext cx="4768985" cy="4863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965EA-5C24-D81B-8F60-0288AD516471}"/>
              </a:ext>
            </a:extLst>
          </p:cNvPr>
          <p:cNvSpPr txBox="1"/>
          <p:nvPr/>
        </p:nvSpPr>
        <p:spPr>
          <a:xfrm>
            <a:off x="8157616" y="6268678"/>
            <a:ext cx="2847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Newton trajectory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8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11F68-62D0-6D89-EA7B-805C347A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optimizer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7FC736-F98E-A8C1-7892-A9B9035F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49" y="1754219"/>
            <a:ext cx="5898427" cy="490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7CAC16-9E8A-0D66-E6FD-189814D0D374}"/>
              </a:ext>
            </a:extLst>
          </p:cNvPr>
          <p:cNvSpPr txBox="1"/>
          <p:nvPr/>
        </p:nvSpPr>
        <p:spPr>
          <a:xfrm>
            <a:off x="838200" y="1743586"/>
            <a:ext cx="2765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step</a:t>
            </a:r>
            <a:endParaRPr lang="ru-RU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FF5AFB-AAA4-0727-D2C4-250770D9404C}"/>
              </a:ext>
            </a:extLst>
          </p:cNvPr>
          <p:cNvSpPr txBox="1"/>
          <p:nvPr/>
        </p:nvSpPr>
        <p:spPr>
          <a:xfrm>
            <a:off x="838200" y="2629187"/>
            <a:ext cx="153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Memory: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2F79F-8698-85D9-BBD8-568A2AEB05E8}"/>
              </a:ext>
            </a:extLst>
          </p:cNvPr>
          <p:cNvSpPr txBox="1"/>
          <p:nvPr/>
        </p:nvSpPr>
        <p:spPr>
          <a:xfrm>
            <a:off x="838200" y="3237549"/>
            <a:ext cx="3262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costs: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35AB64-0EC4-152C-3886-2CFE9AA4F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87" y="2661087"/>
            <a:ext cx="951604" cy="4409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078B71B-586E-AF4F-2AD5-3FFFB39F9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375" y="3292255"/>
            <a:ext cx="921410" cy="4685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E83A3B-6790-C43E-03C3-941D9546E338}"/>
              </a:ext>
            </a:extLst>
          </p:cNvPr>
          <p:cNvSpPr txBox="1"/>
          <p:nvPr/>
        </p:nvSpPr>
        <p:spPr>
          <a:xfrm>
            <a:off x="838200" y="4166071"/>
            <a:ext cx="9315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Newton method is good </a:t>
            </a:r>
            <a:r>
              <a:rPr lang="en-US" sz="2800" dirty="0" err="1"/>
              <a:t>w.r.t.</a:t>
            </a:r>
            <a:r>
              <a:rPr lang="en-US" sz="2800" dirty="0"/>
              <a:t> number of iterations needed for convergence, but is very costly procedure!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07831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1BDAA-4673-A573-143F-41D67365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optimizers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41851-A993-7D86-A7E1-7743CDACC89D}"/>
              </a:ext>
            </a:extLst>
          </p:cNvPr>
          <p:cNvSpPr txBox="1"/>
          <p:nvPr/>
        </p:nvSpPr>
        <p:spPr>
          <a:xfrm>
            <a:off x="852162" y="1690687"/>
            <a:ext cx="100674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Good optimizers have computational complexity and memory requirements similar to GD and optimization steps similar to Newton. Examples: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Conjugate Gradient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Newton-CG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L-BFGS</a:t>
            </a:r>
          </a:p>
          <a:p>
            <a:r>
              <a:rPr lang="en-US" sz="2800" dirty="0"/>
              <a:t>and others…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9614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D5EEE-09DA-523D-17DB-84F9A9F62704}"/>
              </a:ext>
            </a:extLst>
          </p:cNvPr>
          <p:cNvSpPr txBox="1"/>
          <p:nvPr/>
        </p:nvSpPr>
        <p:spPr>
          <a:xfrm>
            <a:off x="838200" y="1524939"/>
            <a:ext cx="3928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 – apartment, y – its cost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2852BC-DC10-54D4-A21D-05126225F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3205"/>
            <a:ext cx="8326792" cy="1093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18EB0-380F-BCEB-BCA0-97E7DD00D8FC}"/>
              </a:ext>
            </a:extLst>
          </p:cNvPr>
          <p:cNvSpPr txBox="1"/>
          <p:nvPr/>
        </p:nvSpPr>
        <p:spPr>
          <a:xfrm>
            <a:off x="838200" y="355158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Different features are measured in different scales. This leads to different influence of weights to prediction.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8617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74966F-5680-2BAA-8E1D-3C0277925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5" y="1559602"/>
            <a:ext cx="3851485" cy="5232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CE87CB3-D2C5-9403-8B5D-7087B2EB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84" y="2731545"/>
            <a:ext cx="3975603" cy="9080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1C0C6C-7871-8D73-EE00-642CC084B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84" y="4131179"/>
            <a:ext cx="5021530" cy="9603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7AE154-8778-FA9E-1884-F2F076A45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87" y="5767261"/>
            <a:ext cx="3364920" cy="102162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660554-23CF-CFB9-C4D9-D4C91F0736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34" y="2582925"/>
            <a:ext cx="4391587" cy="10233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143C53D-A43C-FD03-36A8-3AD7144CA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34" y="3687095"/>
            <a:ext cx="1891799" cy="790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993DDE-76D5-39BA-AC71-0C965F59B98F}"/>
              </a:ext>
            </a:extLst>
          </p:cNvPr>
          <p:cNvSpPr txBox="1"/>
          <p:nvPr/>
        </p:nvSpPr>
        <p:spPr>
          <a:xfrm>
            <a:off x="838200" y="1546355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Initial dataset</a:t>
            </a:r>
            <a:endParaRPr lang="ru-RU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5B2A0-FFC1-F247-7669-7AEE515BE4F1}"/>
              </a:ext>
            </a:extLst>
          </p:cNvPr>
          <p:cNvSpPr txBox="1"/>
          <p:nvPr/>
        </p:nvSpPr>
        <p:spPr>
          <a:xfrm>
            <a:off x="838200" y="2211251"/>
            <a:ext cx="4391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value for each feature:</a:t>
            </a:r>
            <a:endParaRPr lang="ru-RU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E758E5-E2B1-C6EE-E33E-D1DD08E42002}"/>
              </a:ext>
            </a:extLst>
          </p:cNvPr>
          <p:cNvSpPr txBox="1"/>
          <p:nvPr/>
        </p:nvSpPr>
        <p:spPr>
          <a:xfrm>
            <a:off x="838199" y="3607958"/>
            <a:ext cx="4797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Variance value for each feature:</a:t>
            </a:r>
            <a:endParaRPr lang="ru-RU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DA908-97BE-953D-E8A6-B8AD4DD1F7C8}"/>
              </a:ext>
            </a:extLst>
          </p:cNvPr>
          <p:cNvSpPr txBox="1"/>
          <p:nvPr/>
        </p:nvSpPr>
        <p:spPr>
          <a:xfrm>
            <a:off x="833946" y="5092628"/>
            <a:ext cx="233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Normalization:</a:t>
            </a:r>
            <a:endParaRPr lang="ru-RU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A85249-6AA2-6ABC-0251-091ADA8FF6D9}"/>
              </a:ext>
            </a:extLst>
          </p:cNvPr>
          <p:cNvSpPr txBox="1"/>
          <p:nvPr/>
        </p:nvSpPr>
        <p:spPr>
          <a:xfrm>
            <a:off x="7559268" y="1518754"/>
            <a:ext cx="2796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Normalization for target variable: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2749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F74804-F848-08A8-C4B5-3422C187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for regression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725F6-BAD9-2BCA-EB0A-53CB832FFBF3}"/>
              </a:ext>
            </a:extLst>
          </p:cNvPr>
          <p:cNvSpPr txBox="1"/>
          <p:nvPr/>
        </p:nvSpPr>
        <p:spPr>
          <a:xfrm>
            <a:off x="838200" y="1678888"/>
            <a:ext cx="2500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dataset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A52CB8-E720-E241-7C8E-F215036BA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93" y="1664363"/>
            <a:ext cx="5107250" cy="5232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CCF7A7-FE99-D1B7-855E-A5CAD60A5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95" y="2505880"/>
            <a:ext cx="2126465" cy="476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9D7B3-F151-1F89-01B0-365C15AB071E}"/>
              </a:ext>
            </a:extLst>
          </p:cNvPr>
          <p:cNvSpPr txBox="1"/>
          <p:nvPr/>
        </p:nvSpPr>
        <p:spPr>
          <a:xfrm>
            <a:off x="838200" y="2481231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ML model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4041B-2D6A-072F-50C4-07D504BBE1DF}"/>
              </a:ext>
            </a:extLst>
          </p:cNvPr>
          <p:cNvSpPr txBox="1"/>
          <p:nvPr/>
        </p:nvSpPr>
        <p:spPr>
          <a:xfrm>
            <a:off x="838200" y="3317650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MSE loss function</a:t>
            </a: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0D2D7D-48C4-9676-8DA8-E52FA9F41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06" y="3043032"/>
            <a:ext cx="5093262" cy="108446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D97702-247D-8F74-37C3-F0303C027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57" y="4109170"/>
            <a:ext cx="5605524" cy="108446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60813C-D541-4846-A13E-FE652CBE3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7" y="5492807"/>
            <a:ext cx="6138072" cy="523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52D18F-B0FF-72E5-0A75-FD3FBD417DB8}"/>
              </a:ext>
            </a:extLst>
          </p:cNvPr>
          <p:cNvSpPr txBox="1"/>
          <p:nvPr/>
        </p:nvSpPr>
        <p:spPr>
          <a:xfrm>
            <a:off x="838200" y="5492807"/>
            <a:ext cx="2866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27400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on inference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5B2A0-FFC1-F247-7669-7AEE515BE4F1}"/>
              </a:ext>
            </a:extLst>
          </p:cNvPr>
          <p:cNvSpPr txBox="1"/>
          <p:nvPr/>
        </p:nvSpPr>
        <p:spPr>
          <a:xfrm>
            <a:off x="833946" y="1578731"/>
            <a:ext cx="7937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normalizing coefficients (means and variances) should be stored in memory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88B67C-93F3-1B74-31CF-48C469937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02" y="2693194"/>
            <a:ext cx="4181393" cy="42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A5CEF-8E38-AEFD-2034-F4FEA67AFAC8}"/>
              </a:ext>
            </a:extLst>
          </p:cNvPr>
          <p:cNvSpPr txBox="1"/>
          <p:nvPr/>
        </p:nvSpPr>
        <p:spPr>
          <a:xfrm>
            <a:off x="833946" y="3339270"/>
            <a:ext cx="10649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test objects their features should be normalized in the same way, and target variable should be restored from normalized predictions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899C11-20C8-A717-DA39-B0FBDB0C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27" y="4522834"/>
            <a:ext cx="554231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87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35297F-ECA6-1B7D-8D29-BB6CAB48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way of data normalization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D06171-5E61-BE06-EF4E-B893CA911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4707"/>
            <a:ext cx="5450356" cy="7016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7A7372-F0B2-D83D-E936-7C25CA73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7641"/>
            <a:ext cx="5450356" cy="7016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CA17DD5-7008-01B0-6580-1DD6E9C73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40576"/>
            <a:ext cx="4446181" cy="97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0C3728-8273-7C7A-D6CF-713D4D13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805AC-949E-2714-C613-EC1DE7BDAB69}"/>
              </a:ext>
            </a:extLst>
          </p:cNvPr>
          <p:cNvSpPr txBox="1"/>
          <p:nvPr/>
        </p:nvSpPr>
        <p:spPr>
          <a:xfrm>
            <a:off x="838200" y="1767645"/>
            <a:ext cx="10582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Theoretically learning linear model for original and normalized data leads to the same predictor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8F26C-B003-BED2-B1EF-84984E5B1EB4}"/>
              </a:ext>
            </a:extLst>
          </p:cNvPr>
          <p:cNvSpPr txBox="1"/>
          <p:nvPr/>
        </p:nvSpPr>
        <p:spPr>
          <a:xfrm>
            <a:off x="838200" y="3170219"/>
            <a:ext cx="10582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practice normalization can greatly help in terms of optimization, regularization and numerical stability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10404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4F3539-D8FB-1E7D-38AC-81850B8A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7735" cy="1325563"/>
          </a:xfrm>
        </p:spPr>
        <p:txBody>
          <a:bodyPr/>
          <a:lstStyle/>
          <a:p>
            <a:r>
              <a:rPr lang="en-US" dirty="0"/>
              <a:t>Data normalization from optimization viewpoint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06372A-6072-B107-FE4A-0EE56000F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2089"/>
            <a:ext cx="8326792" cy="10933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D540EB-4D6B-15F4-37E2-47A6F8E1F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6539"/>
            <a:ext cx="3810368" cy="36363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2F8794B-157B-EF09-39CB-60E60776C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10" y="2670871"/>
            <a:ext cx="3543671" cy="3512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343AB-FB06-E9D8-7FEA-139670E43DD3}"/>
              </a:ext>
            </a:extLst>
          </p:cNvPr>
          <p:cNvSpPr txBox="1"/>
          <p:nvPr/>
        </p:nvSpPr>
        <p:spPr>
          <a:xfrm>
            <a:off x="7034638" y="6231265"/>
            <a:ext cx="301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After normalization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63723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18F35E-0A12-C937-AA5F-9D8D2AF4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</a:t>
            </a:r>
            <a:r>
              <a:rPr lang="en-US" dirty="0" err="1"/>
              <a:t>w.r.t.</a:t>
            </a:r>
            <a:r>
              <a:rPr lang="en-US" dirty="0"/>
              <a:t> regularization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7B1613-4192-4DDC-E9FF-40DD1535E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6761"/>
            <a:ext cx="9588013" cy="1222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646456-C4E7-2DB0-6B42-0FEDD5421151}"/>
              </a:ext>
            </a:extLst>
          </p:cNvPr>
          <p:cNvSpPr txBox="1"/>
          <p:nvPr/>
        </p:nvSpPr>
        <p:spPr>
          <a:xfrm>
            <a:off x="838200" y="4476305"/>
            <a:ext cx="10398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case of unnormalized data different regularization coefficients for different weights should be used.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92070-70A8-6210-2E1F-94EE5CC1B939}"/>
              </a:ext>
            </a:extLst>
          </p:cNvPr>
          <p:cNvSpPr txBox="1"/>
          <p:nvPr/>
        </p:nvSpPr>
        <p:spPr>
          <a:xfrm>
            <a:off x="848833" y="2715725"/>
            <a:ext cx="367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Equivalent formulation: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9F5741-FB28-A6D6-30BF-61ACB4557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18" y="2571785"/>
            <a:ext cx="3200564" cy="12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4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11065-EF86-1321-8216-2A546898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</a:t>
            </a:r>
            <a:r>
              <a:rPr lang="en-US" dirty="0" err="1"/>
              <a:t>w.r.t.</a:t>
            </a:r>
            <a:r>
              <a:rPr lang="en-US" dirty="0"/>
              <a:t> computation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D17B9F-C122-9B96-59D0-EDD5AB6CC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6" y="1540277"/>
            <a:ext cx="2597646" cy="9269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476188-1F35-E42D-5159-F9AC3FD86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472" y="2796552"/>
            <a:ext cx="3341579" cy="969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7156C-552F-8023-ECE2-A205E00E25C9}"/>
              </a:ext>
            </a:extLst>
          </p:cNvPr>
          <p:cNvSpPr txBox="1"/>
          <p:nvPr/>
        </p:nvSpPr>
        <p:spPr>
          <a:xfrm>
            <a:off x="408541" y="2761960"/>
            <a:ext cx="736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floating point arithmetic only relative precision is ensured: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D8430-41AA-B9B3-33E1-DDB7D3CA171A}"/>
              </a:ext>
            </a:extLst>
          </p:cNvPr>
          <p:cNvSpPr txBox="1"/>
          <p:nvPr/>
        </p:nvSpPr>
        <p:spPr>
          <a:xfrm>
            <a:off x="456166" y="5418275"/>
            <a:ext cx="113929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Computations in vicinity of 1 have both good relative and absolute precision =&gt; after normalization gradient-based optimizer works more stable</a:t>
            </a:r>
            <a:endParaRPr lang="ru-RU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3C6A39-71BE-690E-3BD3-1E0932EF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1" y="1940634"/>
            <a:ext cx="8591550" cy="30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ABE2B0-A9F5-5853-7AD5-2BD38D6FF23B}"/>
              </a:ext>
            </a:extLst>
          </p:cNvPr>
          <p:cNvSpPr txBox="1"/>
          <p:nvPr/>
        </p:nvSpPr>
        <p:spPr>
          <a:xfrm>
            <a:off x="446640" y="4054850"/>
            <a:ext cx="11745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Adding big and small numbers can lead to numerical errors in computation, e.g. in linear prediction                 . After normalization this problem disappears</a:t>
            </a:r>
            <a:endParaRPr lang="ru-RU" sz="2800" dirty="0"/>
          </a:p>
        </p:txBody>
      </p:sp>
      <p:pic>
        <p:nvPicPr>
          <p:cNvPr id="4" name="Рисунок 3" descr="Изображение выглядит как Шрифт, белый, типография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F0AC32E-717E-E004-FED5-8939BD80D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437" y="4531903"/>
            <a:ext cx="1104957" cy="6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6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84C9C-2A0F-E836-8601-7DDD208E1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9CDE2-9DE7-B6D0-FA70-777A50F59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of ML pipeline for linear regression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B342C-E3AF-2AD4-BFEB-36BF09D42DC5}"/>
              </a:ext>
            </a:extLst>
          </p:cNvPr>
          <p:cNvSpPr txBox="1"/>
          <p:nvPr/>
        </p:nvSpPr>
        <p:spPr>
          <a:xfrm>
            <a:off x="838200" y="1690688"/>
            <a:ext cx="1132778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 Prepare your features for training with linear regression model</a:t>
            </a:r>
          </a:p>
          <a:p>
            <a:r>
              <a:rPr lang="en-US" sz="2800" dirty="0"/>
              <a:t>	Exploratory data analysis, categorical features conversion</a:t>
            </a:r>
          </a:p>
          <a:p>
            <a:r>
              <a:rPr lang="en-US" sz="2800" dirty="0"/>
              <a:t>2. Add data normalization within ML pipeline</a:t>
            </a:r>
          </a:p>
          <a:p>
            <a:r>
              <a:rPr lang="en-US" sz="2800" dirty="0"/>
              <a:t>	Use </a:t>
            </a:r>
            <a:r>
              <a:rPr lang="en-US" sz="2800" dirty="0" err="1"/>
              <a:t>sklearn.preprocessing</a:t>
            </a:r>
            <a:r>
              <a:rPr lang="en-US" sz="2800" dirty="0"/>
              <a:t> and </a:t>
            </a:r>
            <a:r>
              <a:rPr lang="en-US" sz="2800" dirty="0" err="1"/>
              <a:t>sklearn.pipeline</a:t>
            </a:r>
            <a:endParaRPr lang="en-US" sz="2800" dirty="0"/>
          </a:p>
          <a:p>
            <a:r>
              <a:rPr lang="en-US" sz="2800" dirty="0"/>
              <a:t>3. Add </a:t>
            </a:r>
            <a:r>
              <a:rPr lang="en-US" sz="2800" dirty="0" err="1"/>
              <a:t>regularizer</a:t>
            </a:r>
            <a:r>
              <a:rPr lang="en-US" sz="2800" dirty="0"/>
              <a:t> and tune regularization coefficient</a:t>
            </a:r>
          </a:p>
          <a:p>
            <a:r>
              <a:rPr lang="en-US" sz="2800" dirty="0"/>
              <a:t>	Use </a:t>
            </a:r>
            <a:r>
              <a:rPr lang="en-US" sz="2800" dirty="0" err="1"/>
              <a:t>sklearn.model_selection</a:t>
            </a:r>
            <a:endParaRPr lang="en-US" sz="2800" dirty="0"/>
          </a:p>
          <a:p>
            <a:r>
              <a:rPr lang="en-US" sz="2800" dirty="0"/>
              <a:t>4. Choose optimizer</a:t>
            </a:r>
          </a:p>
          <a:p>
            <a:r>
              <a:rPr lang="en-US" sz="2800" dirty="0"/>
              <a:t>	Use e.g. L-BFGS for normal size datasets and some stochastic optimizer</a:t>
            </a:r>
          </a:p>
          <a:p>
            <a:r>
              <a:rPr lang="en-US" sz="2800" dirty="0"/>
              <a:t>	for large datasets</a:t>
            </a:r>
          </a:p>
          <a:p>
            <a:r>
              <a:rPr lang="en-US" sz="2800" dirty="0"/>
              <a:t>5. Control quality of obtained predictor with cross validation</a:t>
            </a:r>
          </a:p>
          <a:p>
            <a:r>
              <a:rPr lang="en-US" sz="2800" dirty="0"/>
              <a:t>	Use </a:t>
            </a:r>
            <a:r>
              <a:rPr lang="en-US" sz="2800" dirty="0" err="1"/>
              <a:t>sklearn.metrics</a:t>
            </a:r>
            <a:r>
              <a:rPr lang="en-US" sz="2800" dirty="0"/>
              <a:t> and </a:t>
            </a:r>
            <a:r>
              <a:rPr lang="en-US" sz="2800" dirty="0" err="1"/>
              <a:t>sklearn.model_selection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8339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9E55AB-6FBF-B0C9-8397-B1AFFFCA70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Optimization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576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447F8E-8CB2-5A51-C9AD-5C7F1937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 linear regression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437680-B3AF-7EDE-25A0-5881069E7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2" y="1491194"/>
            <a:ext cx="6131390" cy="11300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8622EB1-867A-B0B1-E84B-651570C4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46" y="3326922"/>
            <a:ext cx="1054663" cy="4157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F40FF21-3784-5E49-0379-5CBD362E9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32" y="3880564"/>
            <a:ext cx="2823200" cy="5232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B9ADDC-8ED9-B8EB-6C6D-6641DAE7EEB0}"/>
              </a:ext>
            </a:extLst>
          </p:cNvPr>
          <p:cNvSpPr txBox="1"/>
          <p:nvPr/>
        </p:nvSpPr>
        <p:spPr>
          <a:xfrm>
            <a:off x="956320" y="2650107"/>
            <a:ext cx="2777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descent:</a:t>
            </a:r>
            <a:endParaRPr lang="ru-RU" sz="28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C2F0AC4-D869-7CB4-7D27-38A8959A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935" y="2645521"/>
            <a:ext cx="3988437" cy="540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C8FA49-0A21-0BF2-7302-A6D563D0BA1A}"/>
              </a:ext>
            </a:extLst>
          </p:cNvPr>
          <p:cNvSpPr txBox="1"/>
          <p:nvPr/>
        </p:nvSpPr>
        <p:spPr>
          <a:xfrm>
            <a:off x="956320" y="3247888"/>
            <a:ext cx="560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of one iteration:</a:t>
            </a:r>
            <a:endParaRPr lang="ru-RU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10BB3B-1760-A999-27F7-EF604481EA2D}"/>
              </a:ext>
            </a:extLst>
          </p:cNvPr>
          <p:cNvSpPr txBox="1"/>
          <p:nvPr/>
        </p:nvSpPr>
        <p:spPr>
          <a:xfrm>
            <a:off x="956320" y="3863051"/>
            <a:ext cx="4003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Total computational costs: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5254D-CBB5-C313-0FCD-945D49A9078A}"/>
              </a:ext>
            </a:extLst>
          </p:cNvPr>
          <p:cNvSpPr txBox="1"/>
          <p:nvPr/>
        </p:nvSpPr>
        <p:spPr>
          <a:xfrm>
            <a:off x="966953" y="4919218"/>
            <a:ext cx="10760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GD and other classic optimizers can be complicated for large datasets, i.e. when N is large. Solution: stochastic optimizers.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76955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4D7F7-BE65-4301-C7B0-92B5EEFC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random variables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E1071-B88B-1867-33BA-21DB9DBD8253}"/>
              </a:ext>
            </a:extLst>
          </p:cNvPr>
          <p:cNvSpPr txBox="1"/>
          <p:nvPr/>
        </p:nvSpPr>
        <p:spPr>
          <a:xfrm>
            <a:off x="838202" y="1690687"/>
            <a:ext cx="6461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Discrete random variable x is determined by its </a:t>
            </a:r>
            <a:r>
              <a:rPr lang="en-US" sz="2800" dirty="0" err="1"/>
              <a:t>pmf</a:t>
            </a:r>
            <a:r>
              <a:rPr lang="en-US" sz="2800" dirty="0"/>
              <a:t> (probability mass function)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714500-BCBA-E938-9ADF-ACC19EFE7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16" y="1626114"/>
            <a:ext cx="3997508" cy="30309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B23AC9-27B7-D3C4-7A0D-30EA2F09E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3" y="2978878"/>
            <a:ext cx="2538939" cy="5298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D03767-192D-AE09-5659-B1E0C2E5C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79" y="2612895"/>
            <a:ext cx="3586849" cy="11776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B03B63B-00E7-F47F-39AC-8498D7611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75" y="3695444"/>
            <a:ext cx="3016346" cy="4929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EACA6B-A763-9D71-7246-A04BBA4CF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4" y="4153318"/>
            <a:ext cx="4467995" cy="1177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36D39-298F-F262-FD9B-7D1748B400E2}"/>
              </a:ext>
            </a:extLst>
          </p:cNvPr>
          <p:cNvSpPr txBox="1"/>
          <p:nvPr/>
        </p:nvSpPr>
        <p:spPr>
          <a:xfrm>
            <a:off x="848833" y="5311749"/>
            <a:ext cx="10400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One sample from </a:t>
            </a:r>
            <a:r>
              <a:rPr lang="en-US" sz="2800" dirty="0" err="1"/>
              <a:t>pmf</a:t>
            </a:r>
            <a:r>
              <a:rPr lang="en-US" sz="2800" dirty="0"/>
              <a:t> can be arbitrary. With many samples their ratios converge to probability values.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8083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BEBA1-2A76-5495-950B-0EEFEC15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AF7B59-7D87-C038-52FA-B9E0AB77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L2 regularization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A1B059-FEF2-45B6-954E-4376F9FDF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1" y="1424766"/>
            <a:ext cx="8858616" cy="835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473AB-553E-8E51-E2F8-22D565DC1FD2}"/>
              </a:ext>
            </a:extLst>
          </p:cNvPr>
          <p:cNvSpPr txBox="1"/>
          <p:nvPr/>
        </p:nvSpPr>
        <p:spPr>
          <a:xfrm>
            <a:off x="838200" y="2301766"/>
            <a:ext cx="107656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Regularization balances approximation quality on the training set and simplicity of predictor for good generalization ability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2BA415-1768-2DB6-2680-3705BF549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84" y="3403071"/>
            <a:ext cx="4406657" cy="524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AB09A-6415-53E2-C4BF-4679BE1828D0}"/>
              </a:ext>
            </a:extLst>
          </p:cNvPr>
          <p:cNvSpPr txBox="1"/>
          <p:nvPr/>
        </p:nvSpPr>
        <p:spPr>
          <a:xfrm>
            <a:off x="838200" y="4228619"/>
            <a:ext cx="722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complexity of analytical solution: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25AE6E-3C97-5689-A5D5-BAF1BF60F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6" y="4844408"/>
            <a:ext cx="1318792" cy="4966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9D4293-D515-05FA-EF17-87ED73FB0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53" y="5466369"/>
            <a:ext cx="964281" cy="45279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9BA0968-2D6A-38C2-F953-3BE86D7B1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43" y="4819740"/>
            <a:ext cx="904289" cy="4869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8F6402-1C1B-F10C-C892-865DD53525D4}"/>
              </a:ext>
            </a:extLst>
          </p:cNvPr>
          <p:cNvSpPr txBox="1"/>
          <p:nvPr/>
        </p:nvSpPr>
        <p:spPr>
          <a:xfrm>
            <a:off x="2154785" y="4797608"/>
            <a:ext cx="2245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computing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3699F-72FF-DBF9-A1E0-894CCFD1FE2C}"/>
              </a:ext>
            </a:extLst>
          </p:cNvPr>
          <p:cNvSpPr txBox="1"/>
          <p:nvPr/>
        </p:nvSpPr>
        <p:spPr>
          <a:xfrm>
            <a:off x="1857334" y="5423838"/>
            <a:ext cx="369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linear system solving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C836D5-20F8-9DB4-F188-32A16742B9B1}"/>
              </a:ext>
            </a:extLst>
          </p:cNvPr>
          <p:cNvSpPr txBox="1"/>
          <p:nvPr/>
        </p:nvSpPr>
        <p:spPr>
          <a:xfrm>
            <a:off x="838200" y="6055626"/>
            <a:ext cx="908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large N or D finding analytical solution is too complicated.</a:t>
            </a:r>
            <a:endParaRPr lang="ru-RU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BD1A8-45D1-1F9D-CC50-38A535026106}"/>
              </a:ext>
            </a:extLst>
          </p:cNvPr>
          <p:cNvSpPr txBox="1"/>
          <p:nvPr/>
        </p:nvSpPr>
        <p:spPr>
          <a:xfrm>
            <a:off x="859466" y="3400180"/>
            <a:ext cx="296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solution:</a:t>
            </a:r>
          </a:p>
        </p:txBody>
      </p:sp>
    </p:spTree>
    <p:extLst>
      <p:ext uri="{BB962C8B-B14F-4D97-AF65-F5344CB8AC3E}">
        <p14:creationId xmlns:p14="http://schemas.microsoft.com/office/powerpoint/2010/main" val="3510006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4D7F7-BE65-4301-C7B0-92B5EEFC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 random variables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E1071-B88B-1867-33BA-21DB9DBD8253}"/>
              </a:ext>
            </a:extLst>
          </p:cNvPr>
          <p:cNvSpPr txBox="1"/>
          <p:nvPr/>
        </p:nvSpPr>
        <p:spPr>
          <a:xfrm>
            <a:off x="838202" y="1690687"/>
            <a:ext cx="60835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Real-valued random variable x is determined by its pdf (probability density function)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9B9637-5418-EFD6-2253-FD3189D8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49" y="1569666"/>
            <a:ext cx="4375375" cy="32640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EE22DE-9C11-F220-A71B-0EE7D554E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7391"/>
            <a:ext cx="969335" cy="4846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58AF0E2-AD8C-F14F-3E00-C19D50178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08" y="3186667"/>
            <a:ext cx="1701489" cy="48466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EC98A4F-8EC1-1816-2800-C95D21C96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89" y="3030736"/>
            <a:ext cx="1907447" cy="92295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F7F8F08-3606-0FFB-B30D-F0E6ED5CC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045556"/>
            <a:ext cx="3913453" cy="10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1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4D7F7-BE65-4301-C7B0-92B5EEFC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Main statistics of random variables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A4EAC-65DC-0C04-1732-06C044655E33}"/>
              </a:ext>
            </a:extLst>
          </p:cNvPr>
          <p:cNvSpPr txBox="1"/>
          <p:nvPr/>
        </p:nvSpPr>
        <p:spPr>
          <a:xfrm>
            <a:off x="859466" y="1488665"/>
            <a:ext cx="5910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 or Expected value (typical value):</a:t>
            </a:r>
            <a:endParaRPr lang="ru-R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0E349-EBF1-81E1-86BB-9C2957FFB70D}"/>
              </a:ext>
            </a:extLst>
          </p:cNvPr>
          <p:cNvSpPr txBox="1"/>
          <p:nvPr/>
        </p:nvSpPr>
        <p:spPr>
          <a:xfrm>
            <a:off x="892208" y="2855299"/>
            <a:ext cx="5873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Variance (deviation from typical value):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0546A0-4FA4-AA95-C98F-C5091BCD4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07" y="1903231"/>
            <a:ext cx="4794152" cy="8989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B8DD8B-B841-5E90-63AC-0193248AF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07" y="3359414"/>
            <a:ext cx="5555844" cy="76600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DDBF350-6CF0-9921-487E-E355F8D14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63" y="3977964"/>
            <a:ext cx="3523619" cy="766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AE1102-9E9F-1D09-338F-62A54368AFEE}"/>
              </a:ext>
            </a:extLst>
          </p:cNvPr>
          <p:cNvSpPr txBox="1"/>
          <p:nvPr/>
        </p:nvSpPr>
        <p:spPr>
          <a:xfrm>
            <a:off x="924107" y="4846116"/>
            <a:ext cx="303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Standard deviation:</a:t>
            </a:r>
            <a:endParaRPr lang="ru-RU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97A1B2A-A2BA-A1FA-0F27-0D2CEC9FF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74" y="5369335"/>
            <a:ext cx="3139323" cy="52322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9CDE97F-DC6E-3DF5-60A4-86E1BEC07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20" y="1488665"/>
            <a:ext cx="3997508" cy="303094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DCA00A8-B174-057B-F557-C49F74004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250" y="4862065"/>
            <a:ext cx="3935630" cy="42231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E3413C3-AAB6-C0CD-1F9C-CAD3B258BF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148" y="5506619"/>
            <a:ext cx="2455327" cy="4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23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AAD7B-A489-6B21-2332-3DF5BD121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14FCF-75E8-E523-F9D7-D1D1E1D3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Main statistics of random variables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87C911-6829-16FA-8047-959E46941BDA}"/>
              </a:ext>
            </a:extLst>
          </p:cNvPr>
          <p:cNvSpPr txBox="1"/>
          <p:nvPr/>
        </p:nvSpPr>
        <p:spPr>
          <a:xfrm>
            <a:off x="838200" y="1844223"/>
            <a:ext cx="2736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Three-sigma rule:</a:t>
            </a:r>
            <a:endParaRPr lang="ru-RU" sz="28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8E0735E-34E1-21E2-4CB5-F356FDAE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97" y="1814136"/>
            <a:ext cx="2998830" cy="5975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1D653B-55B2-CEE6-EE26-811314FF8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59" y="2900372"/>
            <a:ext cx="6296481" cy="30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0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DC862-01FF-78EE-3FEF-9B8E24A8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mean value by averaging samples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747754-DFB4-4013-97AB-6FD1AC5F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" y="1669422"/>
            <a:ext cx="2892283" cy="6378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DDF3B2-D822-E025-3617-303DECA49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5" y="2389573"/>
            <a:ext cx="3572400" cy="10394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26E328-68AA-A7E3-9E43-53076875C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8" y="3681362"/>
            <a:ext cx="1327297" cy="5399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270F89-8003-0C69-C7EA-7D59585A9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97" y="3590449"/>
            <a:ext cx="2056397" cy="811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FD9C99-89E0-27E6-C628-465B0480292D}"/>
              </a:ext>
            </a:extLst>
          </p:cNvPr>
          <p:cNvSpPr txBox="1"/>
          <p:nvPr/>
        </p:nvSpPr>
        <p:spPr>
          <a:xfrm>
            <a:off x="6096000" y="1690688"/>
            <a:ext cx="4857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computational cost for drawing one sample x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7F1777-0AB5-824A-6EF7-27FD158CE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2" y="2700455"/>
            <a:ext cx="923642" cy="59841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1313F4D-CD78-F233-F6DE-7C51153041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25" y="3951321"/>
            <a:ext cx="1105255" cy="7184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09C4C6-B110-3CB3-EC78-CB0AEA1E4F8C}"/>
              </a:ext>
            </a:extLst>
          </p:cNvPr>
          <p:cNvSpPr txBox="1"/>
          <p:nvPr/>
        </p:nvSpPr>
        <p:spPr>
          <a:xfrm>
            <a:off x="6096000" y="3354531"/>
            <a:ext cx="485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Computational cost for</a:t>
            </a:r>
            <a:endParaRPr lang="ru-RU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185C162-115B-364A-6D1C-9CEBA0AB24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681" y="3423127"/>
            <a:ext cx="504485" cy="53416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B8CEBE4-E9D7-84C4-586F-7BB9F6A97F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33" y="4743307"/>
            <a:ext cx="4332991" cy="8494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05380DC-1A1D-CD0E-5742-E2129A192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65" y="5794741"/>
            <a:ext cx="5633023" cy="7656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E7B386-4AFE-5CBC-EF51-E7228BD5C358}"/>
              </a:ext>
            </a:extLst>
          </p:cNvPr>
          <p:cNvSpPr txBox="1"/>
          <p:nvPr/>
        </p:nvSpPr>
        <p:spPr>
          <a:xfrm>
            <a:off x="937438" y="4424835"/>
            <a:ext cx="4176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Very slow decrease </a:t>
            </a:r>
            <a:r>
              <a:rPr lang="en-US" sz="2800" dirty="0" err="1"/>
              <a:t>w.r.t.</a:t>
            </a:r>
            <a:r>
              <a:rPr lang="en-US" sz="2800" dirty="0"/>
              <a:t> j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20076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11F6D-A6C0-9F16-E2B4-D2A885C1F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 large datasets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4B25AE-71C1-4114-FBDE-941395C61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1416953"/>
            <a:ext cx="4760991" cy="954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3A6D63-4B27-FAAC-5AB7-93AB32920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021" y="1669422"/>
            <a:ext cx="1228920" cy="4848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8B0505-32DB-8BD7-D829-D6609EF2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51" y="3281447"/>
            <a:ext cx="5128762" cy="875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213C0-36CB-662B-7ED2-504DA877D519}"/>
              </a:ext>
            </a:extLst>
          </p:cNvPr>
          <p:cNvSpPr txBox="1"/>
          <p:nvPr/>
        </p:nvSpPr>
        <p:spPr>
          <a:xfrm>
            <a:off x="970951" y="4297534"/>
            <a:ext cx="3663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for</a:t>
            </a: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7EEBC7-713A-B6CC-BA4C-5CF8AFB7E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59" y="4296908"/>
            <a:ext cx="1311076" cy="60953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E6BD7E5-9F1D-D5CA-465D-1FFC737BC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59" y="2310000"/>
            <a:ext cx="817316" cy="5640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91B70D-F044-DCC3-10CC-A77A96FE783F}"/>
              </a:ext>
            </a:extLst>
          </p:cNvPr>
          <p:cNvSpPr txBox="1"/>
          <p:nvPr/>
        </p:nvSpPr>
        <p:spPr>
          <a:xfrm>
            <a:off x="970951" y="2329577"/>
            <a:ext cx="67350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Here            is loss function for </a:t>
            </a:r>
            <a:r>
              <a:rPr lang="en-US" sz="2800" dirty="0" err="1"/>
              <a:t>i-th</a:t>
            </a:r>
            <a:r>
              <a:rPr lang="en-US" sz="2800" dirty="0"/>
              <a:t> object and</a:t>
            </a:r>
          </a:p>
          <a:p>
            <a:r>
              <a:rPr lang="en-US" sz="2800" dirty="0"/>
              <a:t>          is some </a:t>
            </a:r>
            <a:r>
              <a:rPr lang="en-US" sz="2800" dirty="0" err="1"/>
              <a:t>regularizer</a:t>
            </a:r>
            <a:endParaRPr lang="ru-RU" sz="2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9D8B770-18BF-261C-18ED-65C377984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0" y="2812433"/>
            <a:ext cx="724763" cy="4269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4DABA27-DBB2-0780-A300-AB0B4849A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35" y="4339859"/>
            <a:ext cx="700431" cy="4944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C381C5-D37A-0FE1-DDAA-28191C42BC3F}"/>
              </a:ext>
            </a:extLst>
          </p:cNvPr>
          <p:cNvSpPr txBox="1"/>
          <p:nvPr/>
        </p:nvSpPr>
        <p:spPr>
          <a:xfrm>
            <a:off x="974492" y="4981563"/>
            <a:ext cx="3663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for</a:t>
            </a:r>
            <a:endParaRPr lang="ru-RU" sz="28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18C5E4B-4B04-605D-C735-520AF83FED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08" y="4972772"/>
            <a:ext cx="1402528" cy="5542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48EF1B9-37A8-C8C5-651D-8EB044751F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35" y="5032574"/>
            <a:ext cx="936249" cy="494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40FA04B-AF0B-BF61-523F-372EFB9E1E5A}"/>
              </a:ext>
            </a:extLst>
          </p:cNvPr>
          <p:cNvSpPr txBox="1"/>
          <p:nvPr/>
        </p:nvSpPr>
        <p:spPr>
          <a:xfrm>
            <a:off x="970951" y="5767794"/>
            <a:ext cx="8704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Stochastic optimizers = methods with computational costs of one iteration that do not depend on 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36382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A82F1-E65D-0C71-DD5C-C18426BD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4472E-BC60-45D2-4B1E-5C9788D0E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1416953"/>
            <a:ext cx="4760991" cy="9541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F23251-742C-59A3-7D96-B507E6C3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42" y="1514695"/>
            <a:ext cx="5128762" cy="8758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339135-E825-1561-B227-E1C3BB12D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3370441"/>
            <a:ext cx="4692977" cy="1624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BA58E-3D92-F524-A608-7D5C07702416}"/>
              </a:ext>
            </a:extLst>
          </p:cNvPr>
          <p:cNvSpPr txBox="1"/>
          <p:nvPr/>
        </p:nvSpPr>
        <p:spPr>
          <a:xfrm>
            <a:off x="970951" y="2332889"/>
            <a:ext cx="5613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SGD = take one random object from the dataset to estimate the gradient: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0D73B5-DFBE-21A2-C566-79785358EC7B}"/>
              </a:ext>
            </a:extLst>
          </p:cNvPr>
          <p:cNvSpPr txBox="1"/>
          <p:nvPr/>
        </p:nvSpPr>
        <p:spPr>
          <a:xfrm>
            <a:off x="7708605" y="2551718"/>
            <a:ext cx="4178596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Computational costs of one SGD iteration:</a:t>
            </a:r>
            <a:endParaRPr lang="ru-RU" sz="2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B1BB92-502F-F0BA-377F-A306C79FE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864" y="2996171"/>
            <a:ext cx="752134" cy="5309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6A3186-BF37-8B21-0411-B3663D9FC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5824484"/>
            <a:ext cx="6482644" cy="10187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50CDD26-EB1D-2D0E-0F9E-463E560A6F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47" y="3677601"/>
            <a:ext cx="4241904" cy="30861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A5F374-53A1-FFC9-8D5C-981C7F7DB6A8}"/>
              </a:ext>
            </a:extLst>
          </p:cNvPr>
          <p:cNvSpPr txBox="1"/>
          <p:nvPr/>
        </p:nvSpPr>
        <p:spPr>
          <a:xfrm>
            <a:off x="970950" y="5038424"/>
            <a:ext cx="5613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Stochastic gradient is unbiased estimate of full gradient: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7811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56980-215E-00E4-1E27-C1180E28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with mini-batches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99FA0-C04B-A6B5-DEF3-9E36DEF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1" y="1416953"/>
            <a:ext cx="4760991" cy="9541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A3CF08-217F-3E8E-AD4C-097B37F59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2" y="3563712"/>
            <a:ext cx="4552933" cy="1813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C622D9-C16E-3EBC-88A7-7F654D885BC9}"/>
              </a:ext>
            </a:extLst>
          </p:cNvPr>
          <p:cNvSpPr txBox="1"/>
          <p:nvPr/>
        </p:nvSpPr>
        <p:spPr>
          <a:xfrm>
            <a:off x="939052" y="2458433"/>
            <a:ext cx="5433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Take several random objects from the dataset and average:</a:t>
            </a:r>
            <a:endParaRPr lang="ru-RU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C234B7-2F08-257A-6068-9291CFACA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93" y="1520535"/>
            <a:ext cx="3222131" cy="1233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2FCA96-E3FF-7221-4649-A792F36ECBC6}"/>
              </a:ext>
            </a:extLst>
          </p:cNvPr>
          <p:cNvSpPr txBox="1"/>
          <p:nvPr/>
        </p:nvSpPr>
        <p:spPr>
          <a:xfrm>
            <a:off x="970951" y="5528421"/>
            <a:ext cx="455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Computational costs of one SGD iteration with mini-batch: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D585791-4B9D-5EAD-E890-713087F30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59" y="5754660"/>
            <a:ext cx="1228734" cy="5866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AC3160-2C9F-50D5-18A5-C7210B2BB529}"/>
              </a:ext>
            </a:extLst>
          </p:cNvPr>
          <p:cNvSpPr txBox="1"/>
          <p:nvPr/>
        </p:nvSpPr>
        <p:spPr>
          <a:xfrm>
            <a:off x="6915293" y="2999685"/>
            <a:ext cx="55182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Big mini-batches have high computational costs but doesn’t sufficiently reduce standard deviation of stochastic gradient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40723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56980-215E-00E4-1E27-C1180E28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with mini-batches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A0C17A-E011-0A15-C6BA-07D1F3C18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922141"/>
            <a:ext cx="9079681" cy="2372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6AD940-F0DA-E4A5-E74D-4A82FBE0ED79}"/>
              </a:ext>
            </a:extLst>
          </p:cNvPr>
          <p:cNvSpPr txBox="1"/>
          <p:nvPr/>
        </p:nvSpPr>
        <p:spPr>
          <a:xfrm>
            <a:off x="838201" y="1690688"/>
            <a:ext cx="10420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Implementation: instead of random batch sampling on every iteration shuffle training objects ordering once per epoch and cycle over them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55488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A589D-5771-916B-5987-5B610F90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for one-dimensional linear regression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929EF9-4373-45F2-A14D-86E23158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87" y="1294715"/>
            <a:ext cx="4608842" cy="12942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725DE9-AEEB-21C4-CEED-2F687D51E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29" y="2524114"/>
            <a:ext cx="6684841" cy="43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0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D1DD8-73B1-8B38-B0DE-DC246976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vs GD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A66CA-11F3-70CC-3F3C-25B94C79EEE8}"/>
              </a:ext>
            </a:extLst>
          </p:cNvPr>
          <p:cNvSpPr txBox="1"/>
          <p:nvPr/>
        </p:nvSpPr>
        <p:spPr>
          <a:xfrm>
            <a:off x="838200" y="1690688"/>
            <a:ext cx="4938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full-batch GD step size is automatically adapted looking at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044150B-8CD8-0A5D-FDFD-0B1B36F41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55" y="2781574"/>
            <a:ext cx="3702024" cy="667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FECCC-4BDE-C9D9-5128-51883928141F}"/>
              </a:ext>
            </a:extLst>
          </p:cNvPr>
          <p:cNvSpPr txBox="1"/>
          <p:nvPr/>
        </p:nvSpPr>
        <p:spPr>
          <a:xfrm>
            <a:off x="7138524" y="1690688"/>
            <a:ext cx="38628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SGD step size is a hyperparameter and should be tuned by user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774E9-A178-3E38-639F-AA56253A5303}"/>
              </a:ext>
            </a:extLst>
          </p:cNvPr>
          <p:cNvSpPr txBox="1"/>
          <p:nvPr/>
        </p:nvSpPr>
        <p:spPr>
          <a:xfrm>
            <a:off x="838200" y="3758454"/>
            <a:ext cx="4558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full-batch GD there is a valid stopping criteria: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965AF8-3A1E-0C53-5A33-700E8DF60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68" y="4907073"/>
            <a:ext cx="2058054" cy="512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B6E36-6A32-55A8-76A4-6BC198C43543}"/>
              </a:ext>
            </a:extLst>
          </p:cNvPr>
          <p:cNvSpPr txBox="1"/>
          <p:nvPr/>
        </p:nvSpPr>
        <p:spPr>
          <a:xfrm>
            <a:off x="7138522" y="3829141"/>
            <a:ext cx="4190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SGD stopping moment is determined by user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2476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1A1C0-1289-D449-DDD0-7DF4B484F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97E85-A124-1A2C-71BF-FCFA3533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1409" cy="1325563"/>
          </a:xfrm>
        </p:spPr>
        <p:txBody>
          <a:bodyPr/>
          <a:lstStyle/>
          <a:p>
            <a:r>
              <a:rPr lang="en-US" dirty="0"/>
              <a:t>Linear regression with other losses/</a:t>
            </a:r>
            <a:r>
              <a:rPr lang="en-US" dirty="0" err="1"/>
              <a:t>regularizers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2E1667-429E-C288-01CE-9FC9C4F6D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98" y="1603854"/>
            <a:ext cx="4874865" cy="6388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9A54F4-C255-2ECD-FE0C-E4057BA30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15" y="2137153"/>
            <a:ext cx="3982630" cy="9986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866740-8E61-C4CB-73AE-89B22EEEF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79" y="4218314"/>
            <a:ext cx="3052101" cy="10129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C99582-5CD8-69DB-6AFC-424AFEBD4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46" y="4431267"/>
            <a:ext cx="4282140" cy="5232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FF1FB1-A634-592B-8257-2039A79ACFB6}"/>
              </a:ext>
            </a:extLst>
          </p:cNvPr>
          <p:cNvSpPr txBox="1"/>
          <p:nvPr/>
        </p:nvSpPr>
        <p:spPr>
          <a:xfrm>
            <a:off x="870098" y="3110863"/>
            <a:ext cx="11368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Loss function can be MAE, MAPE, Huber loss, non-symmetric loss, MLSE, etc.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34C811-D3B7-42EC-EB31-9100700074F0}"/>
              </a:ext>
            </a:extLst>
          </p:cNvPr>
          <p:cNvSpPr txBox="1"/>
          <p:nvPr/>
        </p:nvSpPr>
        <p:spPr>
          <a:xfrm>
            <a:off x="867414" y="3691171"/>
            <a:ext cx="508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Regularizer</a:t>
            </a:r>
            <a:r>
              <a:rPr lang="en-US" sz="2800" dirty="0"/>
              <a:t> also can be different: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5BBD1-1E59-30B1-8AF7-230EB5E21402}"/>
              </a:ext>
            </a:extLst>
          </p:cNvPr>
          <p:cNvSpPr txBox="1"/>
          <p:nvPr/>
        </p:nvSpPr>
        <p:spPr>
          <a:xfrm>
            <a:off x="867414" y="5254270"/>
            <a:ext cx="1138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 for weights can be found only for the case of MSE loss + L2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C81201-F123-4104-F190-F1CCCBF3E555}"/>
              </a:ext>
            </a:extLst>
          </p:cNvPr>
          <p:cNvSpPr txBox="1"/>
          <p:nvPr/>
        </p:nvSpPr>
        <p:spPr>
          <a:xfrm>
            <a:off x="838200" y="6057415"/>
            <a:ext cx="7352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Solution: let’s use numerical optimization routine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7516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F57B-4304-906A-83EC-7082F7B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step size in SGD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39FC9C-DDCF-8A60-3557-B79B1FACB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8" y="2303922"/>
            <a:ext cx="5006037" cy="5087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0F3141-13E6-F973-4F59-5BB3C6174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32" y="2957384"/>
            <a:ext cx="5164847" cy="5087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BDA5AF-65B8-6C18-BCDA-4F6C32762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65" y="3479859"/>
            <a:ext cx="7731162" cy="11736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9D3A80-6586-F72D-29D4-20488B2A3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64" y="4667264"/>
            <a:ext cx="2476348" cy="1081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1BB229-B419-296F-7C0E-9E66FCE5A93A}"/>
              </a:ext>
            </a:extLst>
          </p:cNvPr>
          <p:cNvSpPr txBox="1"/>
          <p:nvPr/>
        </p:nvSpPr>
        <p:spPr>
          <a:xfrm>
            <a:off x="880732" y="1487102"/>
            <a:ext cx="9252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SGD it is possible to prove the following theoretical result: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60429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F57B-4304-906A-83EC-7082F7B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size in SGD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BDA5AF-65B8-6C18-BCDA-4F6C32762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0747"/>
            <a:ext cx="7731162" cy="117367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FB3B065-6C03-D078-A6EB-E002AC6EA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35" y="4080208"/>
            <a:ext cx="5678882" cy="10021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747026-6B50-8000-BAF2-21ED28478321}"/>
              </a:ext>
            </a:extLst>
          </p:cNvPr>
          <p:cNvSpPr txBox="1"/>
          <p:nvPr/>
        </p:nvSpPr>
        <p:spPr>
          <a:xfrm>
            <a:off x="6462735" y="3556988"/>
            <a:ext cx="5728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Output of optimizer is averaged point: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B426A4-8C30-C423-9F53-8F79E2792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26" y="2374281"/>
            <a:ext cx="8539107" cy="9210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592BDB-A55D-75D2-1997-FE43CD06A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23" y="3148013"/>
            <a:ext cx="4558647" cy="37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7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F57B-4304-906A-83EC-7082F7B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size in SGD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8B0D1-4D37-2AC9-0C83-D2D81A355839}"/>
              </a:ext>
            </a:extLst>
          </p:cNvPr>
          <p:cNvSpPr txBox="1"/>
          <p:nvPr/>
        </p:nvSpPr>
        <p:spPr>
          <a:xfrm>
            <a:off x="838201" y="1594838"/>
            <a:ext cx="101155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General recommendation:</a:t>
            </a:r>
          </a:p>
          <a:p>
            <a:pPr marL="514350" indent="-514350">
              <a:buAutoNum type="arabicPeriod"/>
            </a:pPr>
            <a:r>
              <a:rPr lang="en-US" sz="2800" dirty="0"/>
              <a:t>In the beginning of optimization choose the largest step size that leads to loss decreasing</a:t>
            </a:r>
          </a:p>
          <a:p>
            <a:pPr marL="514350" indent="-514350">
              <a:buAutoNum type="arabicPeriod"/>
            </a:pPr>
            <a:r>
              <a:rPr lang="en-US" sz="2800" dirty="0"/>
              <a:t>When loss stabilizes decrease the step size</a:t>
            </a:r>
          </a:p>
          <a:p>
            <a:pPr marL="514350" indent="-514350">
              <a:buAutoNum type="arabicPeriod"/>
            </a:pPr>
            <a:r>
              <a:rPr lang="en-US" sz="2800" dirty="0"/>
              <a:t>Do decrease several times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9DF50D-7748-F50A-2447-B393897AD7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85" y="3623026"/>
            <a:ext cx="3652814" cy="29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01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F57B-4304-906A-83EC-7082F7B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Diminishing step size in SGD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BDA5AF-65B8-6C18-BCDA-4F6C32762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0747"/>
            <a:ext cx="7731162" cy="117367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E4D411-DB9D-0902-E9ED-50B4ED3B8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514" y="2540500"/>
            <a:ext cx="6924408" cy="9682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6165D8-3FE8-3BB1-0EF2-B359DD8E0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82165"/>
            <a:ext cx="3786909" cy="9682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481BAF-9E6E-BAB7-3A6B-0073260B8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2" y="4606316"/>
            <a:ext cx="4109400" cy="968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9E657D-C9C1-A9F3-C5CB-806578DBDBB9}"/>
              </a:ext>
            </a:extLst>
          </p:cNvPr>
          <p:cNvSpPr txBox="1"/>
          <p:nvPr/>
        </p:nvSpPr>
        <p:spPr>
          <a:xfrm>
            <a:off x="6663011" y="3773542"/>
            <a:ext cx="1883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Full GD:</a:t>
            </a:r>
            <a:endParaRPr lang="ru-RU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0F5C6-232E-6E9C-E49C-3B4433391590}"/>
              </a:ext>
            </a:extLst>
          </p:cNvPr>
          <p:cNvSpPr txBox="1"/>
          <p:nvPr/>
        </p:nvSpPr>
        <p:spPr>
          <a:xfrm>
            <a:off x="6670447" y="5142889"/>
            <a:ext cx="1449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SGD:</a:t>
            </a:r>
            <a:endParaRPr lang="ru-RU" sz="2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2ADD7D-4999-0B1B-23AE-B0B6DEC11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1" y="4246068"/>
            <a:ext cx="4163011" cy="52322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992A651-9273-C30A-765E-CC985543E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46" y="5648133"/>
            <a:ext cx="4636786" cy="6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22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E7D489-1A07-BF69-D512-98A4285E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Narrow/wide minima of non-convex loss</a:t>
            </a:r>
            <a:endParaRPr lang="ru-RU" dirty="0"/>
          </a:p>
        </p:txBody>
      </p:sp>
      <p:pic>
        <p:nvPicPr>
          <p:cNvPr id="7" name="Рисунок 6" descr="Изображение выглядит как рукописный текст, текст, линия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501E934-96D5-5B1D-1678-02FFB4FE9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68" y="1933575"/>
            <a:ext cx="9269719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31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91F56-D753-F071-BCCC-EF403864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as noisy full gradient descent</a:t>
            </a:r>
            <a:endParaRPr lang="ru-RU" dirty="0"/>
          </a:p>
        </p:txBody>
      </p:sp>
      <p:pic>
        <p:nvPicPr>
          <p:cNvPr id="9" name="Рисунок 8" descr="Изображение выглядит как Шрифт, Графика, логотип, 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DE0A662-3CDF-E38E-3324-5537C2393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72" y="4405657"/>
            <a:ext cx="1261788" cy="44235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Шрифт, белый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6EC273F-C912-616C-7808-49EFD451D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35" y="4236287"/>
            <a:ext cx="2921150" cy="78109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Шрифт, белый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94FA574-27C0-C03D-2C55-F225D0A0D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2132"/>
            <a:ext cx="6914831" cy="977639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Шрифт, текст, типография, белый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5EE975-9F4F-819B-BE49-65400E52F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32" y="4346998"/>
            <a:ext cx="2844891" cy="5904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2B7C19-1449-1F73-EB72-5978D19C6713}"/>
              </a:ext>
            </a:extLst>
          </p:cNvPr>
          <p:cNvSpPr txBox="1"/>
          <p:nvPr/>
        </p:nvSpPr>
        <p:spPr>
          <a:xfrm>
            <a:off x="798872" y="2801946"/>
            <a:ext cx="97314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Stochastic gradient can be interpreted as full gradient plus random normal noise with zero mean and variance inversely proportional to batch size: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16742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0059D-ACCF-F9BB-9478-90DB8A94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for non-convex functions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D70A8A-2E8C-5B21-A5CD-ED26FABBE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1" y="2374084"/>
            <a:ext cx="4299291" cy="2866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0A97F4-0BCE-DC28-0300-0F8D257FF48A}"/>
              </a:ext>
            </a:extLst>
          </p:cNvPr>
          <p:cNvSpPr txBox="1"/>
          <p:nvPr/>
        </p:nvSpPr>
        <p:spPr>
          <a:xfrm>
            <a:off x="837282" y="2229113"/>
            <a:ext cx="2868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GD with proper step size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DFCCE0-5EC5-7E7F-F257-DCF06639A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99" y="2371134"/>
            <a:ext cx="4299291" cy="2866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91331-348F-E123-7431-BFD82ED9F59D}"/>
              </a:ext>
            </a:extLst>
          </p:cNvPr>
          <p:cNvSpPr txBox="1"/>
          <p:nvPr/>
        </p:nvSpPr>
        <p:spPr>
          <a:xfrm>
            <a:off x="5123271" y="2229113"/>
            <a:ext cx="208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SGD with little noise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06F646-025D-7C98-CD84-89C0C9FDB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28" y="2368184"/>
            <a:ext cx="4299290" cy="2866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06593-67EA-EE79-421E-230DAB98B986}"/>
              </a:ext>
            </a:extLst>
          </p:cNvPr>
          <p:cNvSpPr txBox="1"/>
          <p:nvPr/>
        </p:nvSpPr>
        <p:spPr>
          <a:xfrm>
            <a:off x="9000429" y="2229113"/>
            <a:ext cx="219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SGD with larger noise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951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8F03D-4ED5-9D6D-63DE-B2142939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convexity</a:t>
            </a:r>
            <a:endParaRPr lang="ru-RU" dirty="0"/>
          </a:p>
        </p:txBody>
      </p:sp>
      <p:pic>
        <p:nvPicPr>
          <p:cNvPr id="5" name="Рисунок 4" descr="Изображение выглядит как Шрифт, текст, белый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4D89EFF-5060-5E25-89ED-F585DD1B3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78" y="2232958"/>
            <a:ext cx="3753043" cy="997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9FD33-29E2-19C2-1F00-C7868185E1F5}"/>
              </a:ext>
            </a:extLst>
          </p:cNvPr>
          <p:cNvSpPr txBox="1"/>
          <p:nvPr/>
        </p:nvSpPr>
        <p:spPr>
          <a:xfrm>
            <a:off x="838199" y="1690688"/>
            <a:ext cx="9801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following function is convex </a:t>
            </a:r>
            <a:r>
              <a:rPr lang="en-US" sz="2800" dirty="0" err="1"/>
              <a:t>w.r.t.</a:t>
            </a:r>
            <a:r>
              <a:rPr lang="en-US" sz="2800" dirty="0"/>
              <a:t> </a:t>
            </a:r>
            <a:r>
              <a:rPr lang="en-US" sz="2800" b="1" dirty="0"/>
              <a:t>w</a:t>
            </a:r>
            <a:r>
              <a:rPr lang="en-US" sz="2800" dirty="0"/>
              <a:t> for arbitrary convex Loss: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74E4-AE3E-8FD3-8E4F-A541C68BA622}"/>
              </a:ext>
            </a:extLst>
          </p:cNvPr>
          <p:cNvSpPr txBox="1"/>
          <p:nvPr/>
        </p:nvSpPr>
        <p:spPr>
          <a:xfrm>
            <a:off x="838200" y="3322992"/>
            <a:ext cx="952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Linear regression, logistic regression, support vector machines: all minimize convex losses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A0F40-2841-9FAB-3525-E30B027B0A2E}"/>
              </a:ext>
            </a:extLst>
          </p:cNvPr>
          <p:cNvSpPr txBox="1"/>
          <p:nvPr/>
        </p:nvSpPr>
        <p:spPr>
          <a:xfrm>
            <a:off x="838199" y="4432076"/>
            <a:ext cx="881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Neural Network: non-convex loss minimization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87289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D0F65B-64A2-EBFA-3174-031FA67B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SGD steps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427A3-9520-6EEB-3E6A-4F77A6BE9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6" y="1572778"/>
            <a:ext cx="3673677" cy="5232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5FB4C4-734E-498A-DEE8-D68B4B740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39" y="3590044"/>
            <a:ext cx="5378707" cy="523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E8468-F901-057A-3243-DE1BD16EB96B}"/>
              </a:ext>
            </a:extLst>
          </p:cNvPr>
          <p:cNvSpPr txBox="1"/>
          <p:nvPr/>
        </p:nvSpPr>
        <p:spPr>
          <a:xfrm>
            <a:off x="838200" y="1556098"/>
            <a:ext cx="2052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iteration: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4B0F2-C1D1-1ACF-D62A-78647CC71434}"/>
              </a:ext>
            </a:extLst>
          </p:cNvPr>
          <p:cNvSpPr txBox="1"/>
          <p:nvPr/>
        </p:nvSpPr>
        <p:spPr>
          <a:xfrm>
            <a:off x="838200" y="3066824"/>
            <a:ext cx="276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Newton iteration: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87245-FA25-1744-2452-92A8FB569B39}"/>
              </a:ext>
            </a:extLst>
          </p:cNvPr>
          <p:cNvSpPr txBox="1"/>
          <p:nvPr/>
        </p:nvSpPr>
        <p:spPr>
          <a:xfrm>
            <a:off x="838200" y="2170941"/>
            <a:ext cx="6164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GD works bad for poorly scaled functions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71EBFF-AB31-235F-80BC-AF39FF0B4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85" y="1487355"/>
            <a:ext cx="4750491" cy="3169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AD69C-15E2-C8B2-CF76-BD29DE4B3D71}"/>
              </a:ext>
            </a:extLst>
          </p:cNvPr>
          <p:cNvSpPr txBox="1"/>
          <p:nvPr/>
        </p:nvSpPr>
        <p:spPr>
          <a:xfrm>
            <a:off x="838200" y="4636484"/>
            <a:ext cx="10234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Goal: find easy-to-compute scaler (not full Hessian) in stochastic case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30507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A8CA1-72E0-EDC3-C841-081439F7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+ momentum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4825A5-D0EA-0B83-C4B8-D47822CD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0530"/>
            <a:ext cx="5066029" cy="5393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3EC2C0-65AD-F005-4153-52DA6FAE1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4488"/>
            <a:ext cx="7508035" cy="2595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3C54B-A018-D86B-B5B9-D57557DF45C8}"/>
              </a:ext>
            </a:extLst>
          </p:cNvPr>
          <p:cNvSpPr txBox="1"/>
          <p:nvPr/>
        </p:nvSpPr>
        <p:spPr>
          <a:xfrm>
            <a:off x="838200" y="5486331"/>
            <a:ext cx="6326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Adding momentum is equivalent to geometric averaging of previous gradients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798A9-9D43-53DA-06F2-DBB2C9FDC189}"/>
              </a:ext>
            </a:extLst>
          </p:cNvPr>
          <p:cNvSpPr txBox="1"/>
          <p:nvPr/>
        </p:nvSpPr>
        <p:spPr>
          <a:xfrm>
            <a:off x="838200" y="2134615"/>
            <a:ext cx="3802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Heavy ball interpretation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9C0EBC-EB9A-1CBC-8FDC-67353A930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54" y="714305"/>
            <a:ext cx="5162495" cy="2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2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62870-2BB4-BAB0-8A23-E9CECFCB7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DB3168-41D8-FF37-A70B-102B35D7A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62" y="1594624"/>
            <a:ext cx="2338461" cy="720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7554DB-8617-8B76-10BF-FB185C24781F}"/>
              </a:ext>
            </a:extLst>
          </p:cNvPr>
          <p:cNvSpPr txBox="1"/>
          <p:nvPr/>
        </p:nvSpPr>
        <p:spPr>
          <a:xfrm>
            <a:off x="838200" y="2555144"/>
            <a:ext cx="628672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Initialize weights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Make optimization steps</a:t>
            </a:r>
          </a:p>
          <a:p>
            <a:pPr lvl="1"/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Until some convergence criteria is met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39CD82-C535-FB1E-E4D0-30D576FCB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25" y="2620728"/>
            <a:ext cx="622773" cy="4509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5375AD-BB0C-0CD2-40D7-0407B9CD0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32" y="3400084"/>
            <a:ext cx="3142828" cy="5840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57E186-3459-5484-18A8-BFDC9F3E1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71" y="3962884"/>
            <a:ext cx="526152" cy="48717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A69222-CC89-7ED0-6B33-5D6CAE961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71" y="4551275"/>
            <a:ext cx="526152" cy="4126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FF5BBC-9B34-D338-8E36-4689518B02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64" y="5672381"/>
            <a:ext cx="2856442" cy="584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5592CB-6FA2-0BB4-23BD-3D70F47E8758}"/>
              </a:ext>
            </a:extLst>
          </p:cNvPr>
          <p:cNvSpPr txBox="1"/>
          <p:nvPr/>
        </p:nvSpPr>
        <p:spPr>
          <a:xfrm>
            <a:off x="3277023" y="4450061"/>
            <a:ext cx="376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step size / learning rate</a:t>
            </a:r>
            <a:endParaRPr lang="ru-RU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C7F442-1560-67BF-AC5B-00723494B4CB}"/>
              </a:ext>
            </a:extLst>
          </p:cNvPr>
          <p:cNvSpPr txBox="1"/>
          <p:nvPr/>
        </p:nvSpPr>
        <p:spPr>
          <a:xfrm>
            <a:off x="3277932" y="3941508"/>
            <a:ext cx="3591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optimization direction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23481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3BCEB-0A38-976C-565C-D6A48D93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and </a:t>
            </a:r>
            <a:r>
              <a:rPr lang="en-US" dirty="0" err="1"/>
              <a:t>RMSProp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7F4D3-631F-56D0-9DD8-CEDAFBBC2F0B}"/>
              </a:ext>
            </a:extLst>
          </p:cNvPr>
          <p:cNvSpPr txBox="1"/>
          <p:nvPr/>
        </p:nvSpPr>
        <p:spPr>
          <a:xfrm>
            <a:off x="838200" y="1594884"/>
            <a:ext cx="49990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AdaGrad</a:t>
            </a:r>
            <a:r>
              <a:rPr lang="en-US" sz="2800" dirty="0"/>
              <a:t> uses component-wise scaling (diagonal approximation of curvature matrix)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D5DB1-1D71-5715-1218-C0244A7D6D8D}"/>
              </a:ext>
            </a:extLst>
          </p:cNvPr>
          <p:cNvSpPr txBox="1"/>
          <p:nvPr/>
        </p:nvSpPr>
        <p:spPr>
          <a:xfrm>
            <a:off x="5965622" y="1600254"/>
            <a:ext cx="4847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RMSProp</a:t>
            </a:r>
            <a:r>
              <a:rPr lang="en-US" sz="2800" dirty="0"/>
              <a:t> allows to forget earlier curvature estimations (good for non-convex functions)</a:t>
            </a:r>
            <a:endParaRPr lang="ru-RU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6F65A0-8633-4BDB-1818-2D9EAC9EF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4943"/>
            <a:ext cx="3819870" cy="12732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C50123C-83D5-D45D-47A4-2E7E11F24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622" y="3107316"/>
            <a:ext cx="6060486" cy="17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14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303B0F-EC31-1CAD-FFDE-4CDE3617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BF1093-5E29-CBDE-320C-E3FCCE364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527063"/>
            <a:ext cx="4342805" cy="1952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B93D63-3143-050A-9FC5-FE23A80EC016}"/>
              </a:ext>
            </a:extLst>
          </p:cNvPr>
          <p:cNvSpPr txBox="1"/>
          <p:nvPr/>
        </p:nvSpPr>
        <p:spPr>
          <a:xfrm>
            <a:off x="838200" y="1424761"/>
            <a:ext cx="1002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ADAM combines momentum idea with averaging of gradients and RMSprop idea of component-wise scaling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989A8-0464-5525-8A15-DB0CB9A9B420}"/>
              </a:ext>
            </a:extLst>
          </p:cNvPr>
          <p:cNvSpPr txBox="1"/>
          <p:nvPr/>
        </p:nvSpPr>
        <p:spPr>
          <a:xfrm>
            <a:off x="838199" y="4786061"/>
            <a:ext cx="10102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Sometimes ADAM is prone to overfitting (for non-convex functions) and in this case </a:t>
            </a:r>
            <a:r>
              <a:rPr lang="en-US" sz="2800" dirty="0" err="1"/>
              <a:t>SGD+momentum</a:t>
            </a:r>
            <a:r>
              <a:rPr lang="en-US" sz="2800" dirty="0"/>
              <a:t> should be used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93697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3CD47-A2D0-5C23-11C1-C7191708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ADAMW</a:t>
            </a:r>
            <a:endParaRPr lang="ru-RU" dirty="0"/>
          </a:p>
        </p:txBody>
      </p:sp>
      <p:pic>
        <p:nvPicPr>
          <p:cNvPr id="5" name="Рисунок 4" descr="Изображение выглядит как текст, Шрифт, рукописный текс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7DD0FDC-8A1E-0AF7-FC32-6EDA8EC60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111332"/>
            <a:ext cx="4610337" cy="1644735"/>
          </a:xfrm>
          <a:prstGeom prst="rect">
            <a:avLst/>
          </a:prstGeom>
        </p:spPr>
      </p:pic>
      <p:pic>
        <p:nvPicPr>
          <p:cNvPr id="7" name="Рисунок 6" descr="Изображение выглядит как Шрифт, текст, белый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AE9F27A-DCA0-FDD3-CD44-FC1A755C9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57702"/>
            <a:ext cx="2673487" cy="895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9B34C1-C065-BA71-3BA4-1E41059D5C64}"/>
              </a:ext>
            </a:extLst>
          </p:cNvPr>
          <p:cNvSpPr txBox="1"/>
          <p:nvPr/>
        </p:nvSpPr>
        <p:spPr>
          <a:xfrm>
            <a:off x="857250" y="1440592"/>
            <a:ext cx="50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Treats L2 </a:t>
            </a:r>
            <a:r>
              <a:rPr lang="en-US" sz="2800" dirty="0" err="1"/>
              <a:t>regularizer</a:t>
            </a:r>
            <a:r>
              <a:rPr lang="en-US" sz="2800" dirty="0"/>
              <a:t> separately: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7F263-F6C9-ED3E-F53C-9879C8A723C1}"/>
              </a:ext>
            </a:extLst>
          </p:cNvPr>
          <p:cNvSpPr txBox="1"/>
          <p:nvPr/>
        </p:nvSpPr>
        <p:spPr>
          <a:xfrm>
            <a:off x="838200" y="4092912"/>
            <a:ext cx="711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 </a:t>
            </a:r>
            <a:r>
              <a:rPr lang="en-US" sz="2800" dirty="0" err="1"/>
              <a:t>g_k</a:t>
            </a:r>
            <a:r>
              <a:rPr lang="en-US" sz="2800" dirty="0"/>
              <a:t> is stochastic gradient for loss function: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C820E-CB95-D45C-4E13-396FEB03B213}"/>
              </a:ext>
            </a:extLst>
          </p:cNvPr>
          <p:cNvSpPr txBox="1"/>
          <p:nvPr/>
        </p:nvSpPr>
        <p:spPr>
          <a:xfrm>
            <a:off x="857487" y="5745892"/>
            <a:ext cx="8486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ADAMW usually shows better performance than ADAM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1903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20639-D81A-1AD5-CC84-883088C3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(GD) optimizer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FC77DD-F416-2043-50F0-F3C6B2FB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79" y="2085015"/>
            <a:ext cx="6626042" cy="490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B1372-4844-0E44-1276-2970298AF013}"/>
              </a:ext>
            </a:extLst>
          </p:cNvPr>
          <p:cNvSpPr txBox="1"/>
          <p:nvPr/>
        </p:nvSpPr>
        <p:spPr>
          <a:xfrm>
            <a:off x="838200" y="1445413"/>
            <a:ext cx="10130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consider Taylor series expansion for function being optimized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419F2-9043-41AB-865E-5E5E3793E425}"/>
              </a:ext>
            </a:extLst>
          </p:cNvPr>
          <p:cNvSpPr txBox="1"/>
          <p:nvPr/>
        </p:nvSpPr>
        <p:spPr>
          <a:xfrm>
            <a:off x="827183" y="2638202"/>
            <a:ext cx="840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small enough       a level of decrease is determined by</a:t>
            </a:r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48AC2D-EBA2-5A3E-A822-CD7B8CF83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48" y="2638906"/>
            <a:ext cx="1865027" cy="5232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648F80-1589-3E93-180D-1BD82B88E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00" y="2731039"/>
            <a:ext cx="425456" cy="38067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543589-32FD-6801-26F1-6CB2602C3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44554"/>
            <a:ext cx="2900693" cy="111688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21F94D-2859-9610-1AA4-CA16B9F72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40" y="4993202"/>
            <a:ext cx="4700581" cy="8967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8DAC1E-298E-86F3-3C83-F4C22E53B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86" y="6124313"/>
            <a:ext cx="3872802" cy="4166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A47AA4-2F66-D9A7-DD67-399230EAADF8}"/>
              </a:ext>
            </a:extLst>
          </p:cNvPr>
          <p:cNvSpPr txBox="1"/>
          <p:nvPr/>
        </p:nvSpPr>
        <p:spPr>
          <a:xfrm>
            <a:off x="838200" y="4237354"/>
            <a:ext cx="7100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find the direction with the most decrease</a:t>
            </a:r>
            <a:endParaRPr lang="ru-RU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4C0CC-D6B1-BFAF-3545-5EE60C51AF0D}"/>
              </a:ext>
            </a:extLst>
          </p:cNvPr>
          <p:cNvSpPr txBox="1"/>
          <p:nvPr/>
        </p:nvSpPr>
        <p:spPr>
          <a:xfrm>
            <a:off x="838200" y="6042221"/>
            <a:ext cx="3511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Descent step: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E9B93E-9F23-E038-EB8A-264158389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6" y="3147736"/>
            <a:ext cx="5477642" cy="1005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923B02-1B7E-ADB0-753C-5EA6C481FAEE}"/>
              </a:ext>
            </a:extLst>
          </p:cNvPr>
          <p:cNvSpPr txBox="1"/>
          <p:nvPr/>
        </p:nvSpPr>
        <p:spPr>
          <a:xfrm>
            <a:off x="6348891" y="3389016"/>
            <a:ext cx="345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directional derivative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6556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ED3F7-00B7-9339-7F6A-90E11A60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optimizer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85635A-212D-3015-F21D-D22D3DA34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57" y="1793203"/>
            <a:ext cx="3872802" cy="4166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FEE941-E42D-1D6E-DD9D-41081218B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02" y="3755927"/>
            <a:ext cx="5270057" cy="592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1A3C98-3DB1-D3D9-ED3C-15535657A9AF}"/>
              </a:ext>
            </a:extLst>
          </p:cNvPr>
          <p:cNvSpPr txBox="1"/>
          <p:nvPr/>
        </p:nvSpPr>
        <p:spPr>
          <a:xfrm>
            <a:off x="838200" y="1704290"/>
            <a:ext cx="286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Optimization step: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149DE-1E75-020C-EBBE-D452E32B80A1}"/>
              </a:ext>
            </a:extLst>
          </p:cNvPr>
          <p:cNvSpPr txBox="1"/>
          <p:nvPr/>
        </p:nvSpPr>
        <p:spPr>
          <a:xfrm>
            <a:off x="838200" y="2481829"/>
            <a:ext cx="11115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rate is chosen automatically by solving non-exact 1d minimization problem with Armijo/Wolfe condition (for faster computations)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1736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6EA9D-C7FF-C92B-ABF2-8630E9779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E7E46-8BBE-28FE-B965-734ECDB5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for linear regression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08E9D1-1572-238B-59E3-321045B52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65" y="1440906"/>
            <a:ext cx="6131390" cy="1130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C6CDE-13AF-1EAC-07C9-A6A2CCDF889F}"/>
              </a:ext>
            </a:extLst>
          </p:cNvPr>
          <p:cNvSpPr txBox="1"/>
          <p:nvPr/>
        </p:nvSpPr>
        <p:spPr>
          <a:xfrm>
            <a:off x="892865" y="2611306"/>
            <a:ext cx="296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Analytical solution:</a:t>
            </a:r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B835CD-CAB5-347B-87C9-AFD88AD67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18" y="2621939"/>
            <a:ext cx="3940854" cy="523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3F092-C666-4118-0437-B7B052E28AB7}"/>
              </a:ext>
            </a:extLst>
          </p:cNvPr>
          <p:cNvSpPr txBox="1"/>
          <p:nvPr/>
        </p:nvSpPr>
        <p:spPr>
          <a:xfrm>
            <a:off x="890123" y="3221254"/>
            <a:ext cx="3149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Computations costs:</a:t>
            </a:r>
            <a:endParaRPr lang="ru-RU" sz="280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36C8CD2-65B1-719D-32A9-50FA937B1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11" y="3242325"/>
            <a:ext cx="2127003" cy="523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356FA5-F680-04F4-EF0D-A3F54062A9E0}"/>
              </a:ext>
            </a:extLst>
          </p:cNvPr>
          <p:cNvSpPr txBox="1"/>
          <p:nvPr/>
        </p:nvSpPr>
        <p:spPr>
          <a:xfrm>
            <a:off x="905549" y="3852433"/>
            <a:ext cx="3094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Additional memory:</a:t>
            </a:r>
            <a:endParaRPr lang="ru-RU" sz="2800" dirty="0"/>
          </a:p>
        </p:txBody>
      </p:sp>
      <p:pic>
        <p:nvPicPr>
          <p:cNvPr id="9" name="Рисунок 8" descr="Изображение выглядит как Шрифт, типография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8ABB674-0D9D-A46A-13F8-A45A0DBCF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538" y="3918818"/>
            <a:ext cx="899462" cy="4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5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6EA9D-C7FF-C92B-ABF2-8630E9779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E7E46-8BBE-28FE-B965-734ECDB5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 for linear regression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0F6A4CC-9166-1F80-D0CA-8A4662DA4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00" y="3000851"/>
            <a:ext cx="1054663" cy="4157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6B3F1B-E143-46FE-DC73-B9E9CDF5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86" y="3554493"/>
            <a:ext cx="2823200" cy="5232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831629-C1CC-FB1D-CA0B-56A2F3AB75C1}"/>
              </a:ext>
            </a:extLst>
          </p:cNvPr>
          <p:cNvSpPr txBox="1"/>
          <p:nvPr/>
        </p:nvSpPr>
        <p:spPr>
          <a:xfrm>
            <a:off x="454874" y="1590380"/>
            <a:ext cx="2777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descent:</a:t>
            </a:r>
            <a:endParaRPr lang="ru-RU" sz="28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52A32BA-0D98-EEBE-3397-D7D7CE0E1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89" y="1585794"/>
            <a:ext cx="3988437" cy="54022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5A89B78-62FD-A1CF-A118-F25A74117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17" y="2126014"/>
            <a:ext cx="4236483" cy="7943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4857EA-BFBB-E5D2-2633-64B5540C20E5}"/>
              </a:ext>
            </a:extLst>
          </p:cNvPr>
          <p:cNvSpPr txBox="1"/>
          <p:nvPr/>
        </p:nvSpPr>
        <p:spPr>
          <a:xfrm>
            <a:off x="454874" y="2921817"/>
            <a:ext cx="560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Computational costs of one iteration:</a:t>
            </a:r>
            <a:endParaRPr lang="ru-RU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B4D7FC-61B7-B6D1-D2B9-CA65357544EA}"/>
              </a:ext>
            </a:extLst>
          </p:cNvPr>
          <p:cNvSpPr txBox="1"/>
          <p:nvPr/>
        </p:nvSpPr>
        <p:spPr>
          <a:xfrm>
            <a:off x="454874" y="3536980"/>
            <a:ext cx="4003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Total computational costs: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7B0D8-C7F3-67F4-AC42-CB61CF994D39}"/>
              </a:ext>
            </a:extLst>
          </p:cNvPr>
          <p:cNvSpPr txBox="1"/>
          <p:nvPr/>
        </p:nvSpPr>
        <p:spPr>
          <a:xfrm>
            <a:off x="454874" y="4809391"/>
            <a:ext cx="11279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gradient-based optimization methods the total number of iterations almost doesn’t depend on optimization dimension D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2C690-F422-6396-77C2-356CC7E5C378}"/>
              </a:ext>
            </a:extLst>
          </p:cNvPr>
          <p:cNvSpPr txBox="1"/>
          <p:nvPr/>
        </p:nvSpPr>
        <p:spPr>
          <a:xfrm>
            <a:off x="473924" y="4152143"/>
            <a:ext cx="3094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Additional memory:</a:t>
            </a:r>
            <a:endParaRPr lang="ru-RU" sz="2800" dirty="0"/>
          </a:p>
        </p:txBody>
      </p:sp>
      <p:pic>
        <p:nvPicPr>
          <p:cNvPr id="10" name="Рисунок 9" descr="Изображение выглядит как зарисовка, дизайн, типограф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2DA5C95-CCB3-4045-B047-095E2548C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69" y="4205629"/>
            <a:ext cx="902496" cy="4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961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1380</Words>
  <Application>Microsoft Office PowerPoint</Application>
  <PresentationFormat>Широкоэкранный</PresentationFormat>
  <Paragraphs>195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Тема Office</vt:lpstr>
      <vt:lpstr>Linear Regression: optimization and data normalization</vt:lpstr>
      <vt:lpstr>Linear model for regression</vt:lpstr>
      <vt:lpstr>Linear regression with L2 regularization</vt:lpstr>
      <vt:lpstr>Linear regression with other losses/regularizers</vt:lpstr>
      <vt:lpstr>Numerical optimization</vt:lpstr>
      <vt:lpstr>Gradient Descent (GD) optimizer</vt:lpstr>
      <vt:lpstr>Gradient Descent optimizer</vt:lpstr>
      <vt:lpstr>GD for linear regression</vt:lpstr>
      <vt:lpstr>GD for linear regression</vt:lpstr>
      <vt:lpstr>GD for quadratic function</vt:lpstr>
      <vt:lpstr>GD as approximation model</vt:lpstr>
      <vt:lpstr>Newton optimizer</vt:lpstr>
      <vt:lpstr>Example: Rosenbrock function</vt:lpstr>
      <vt:lpstr>Example: Rosenbrock function</vt:lpstr>
      <vt:lpstr>Example: Rosenbrock function</vt:lpstr>
      <vt:lpstr>Newton optimizer</vt:lpstr>
      <vt:lpstr>Practical optimizers</vt:lpstr>
      <vt:lpstr>Data normalization</vt:lpstr>
      <vt:lpstr>Data normalization</vt:lpstr>
      <vt:lpstr>Data normalization on inference</vt:lpstr>
      <vt:lpstr>Alternative way of data normalization</vt:lpstr>
      <vt:lpstr>Data normalization</vt:lpstr>
      <vt:lpstr>Data normalization from optimization viewpoint</vt:lpstr>
      <vt:lpstr>Data normalization w.r.t. regularization</vt:lpstr>
      <vt:lpstr>Data normalization w.r.t. computation</vt:lpstr>
      <vt:lpstr>Elements of ML pipeline for linear regression</vt:lpstr>
      <vt:lpstr>Stochastic Optimization</vt:lpstr>
      <vt:lpstr>Optimization for linear regression</vt:lpstr>
      <vt:lpstr>Recap on random variables</vt:lpstr>
      <vt:lpstr>Recap on random variables</vt:lpstr>
      <vt:lpstr>Main statistics of random variables</vt:lpstr>
      <vt:lpstr>Main statistics of random variables</vt:lpstr>
      <vt:lpstr>Estimating mean value by averaging samples</vt:lpstr>
      <vt:lpstr>Optimization for large datasets</vt:lpstr>
      <vt:lpstr>Stochastic Gradient Descent (SGD)</vt:lpstr>
      <vt:lpstr>SGD with mini-batches</vt:lpstr>
      <vt:lpstr>SGD with mini-batches</vt:lpstr>
      <vt:lpstr>SGD for one-dimensional linear regression</vt:lpstr>
      <vt:lpstr>SGD vs GD</vt:lpstr>
      <vt:lpstr>Choosing step size in SGD</vt:lpstr>
      <vt:lpstr>Constant step size in SGD</vt:lpstr>
      <vt:lpstr>Constant step size in SGD</vt:lpstr>
      <vt:lpstr>Diminishing step size in SGD</vt:lpstr>
      <vt:lpstr>Narrow/wide minima of non-convex loss</vt:lpstr>
      <vt:lpstr>SGD as noisy full gradient descent</vt:lpstr>
      <vt:lpstr>SGD for non-convex functions</vt:lpstr>
      <vt:lpstr>Loss function convexity</vt:lpstr>
      <vt:lpstr>Scaling of SGD steps</vt:lpstr>
      <vt:lpstr>SGD + momentum</vt:lpstr>
      <vt:lpstr>AdaGrad and RMSProp</vt:lpstr>
      <vt:lpstr>ADAM</vt:lpstr>
      <vt:lpstr>ADAMW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Николаева</dc:creator>
  <cp:lastModifiedBy>Kropotov Dmitry</cp:lastModifiedBy>
  <cp:revision>238</cp:revision>
  <dcterms:created xsi:type="dcterms:W3CDTF">2016-07-15T17:21:31Z</dcterms:created>
  <dcterms:modified xsi:type="dcterms:W3CDTF">2026-02-20T05:18:43Z</dcterms:modified>
</cp:coreProperties>
</file>